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handoutMasterIdLst>
    <p:handoutMasterId r:id="rId23"/>
  </p:handoutMasterIdLst>
  <p:sldIdLst>
    <p:sldId id="264" r:id="rId3"/>
    <p:sldId id="282" r:id="rId4"/>
    <p:sldId id="266" r:id="rId5"/>
    <p:sldId id="267" r:id="rId6"/>
    <p:sldId id="276" r:id="rId7"/>
    <p:sldId id="268" r:id="rId8"/>
    <p:sldId id="277" r:id="rId9"/>
    <p:sldId id="269" r:id="rId10"/>
    <p:sldId id="278" r:id="rId11"/>
    <p:sldId id="270" r:id="rId12"/>
    <p:sldId id="279" r:id="rId13"/>
    <p:sldId id="271" r:id="rId14"/>
    <p:sldId id="280" r:id="rId15"/>
    <p:sldId id="272" r:id="rId16"/>
    <p:sldId id="285" r:id="rId17"/>
    <p:sldId id="273" r:id="rId18"/>
    <p:sldId id="284" r:id="rId19"/>
    <p:sldId id="283" r:id="rId20"/>
    <p:sldId id="288" r:id="rId21"/>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45C6F"/>
    <a:srgbClr val="006E97"/>
    <a:srgbClr val="D8D6D9"/>
    <a:srgbClr val="8D8590"/>
    <a:srgbClr val="CCC9D9"/>
    <a:srgbClr val="1C2327"/>
    <a:srgbClr val="B97B44"/>
    <a:srgbClr val="000000"/>
    <a:srgbClr val="D6A951"/>
    <a:srgbClr val="EC9C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2916823-A922-E146-B54F-059E9F1BED00}" v="1" dt="2026-01-28T20:55:55.1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206" autoAdjust="0"/>
    <p:restoredTop sz="77706" autoAdjust="0"/>
  </p:normalViewPr>
  <p:slideViewPr>
    <p:cSldViewPr>
      <p:cViewPr varScale="1">
        <p:scale>
          <a:sx n="96" d="100"/>
          <a:sy n="96" d="100"/>
        </p:scale>
        <p:origin x="1072" y="1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ncibia, Janet" userId="7af9f458-d76d-4a32-8e0e-3ba54004c9ab" providerId="ADAL" clId="{61BEEF6B-B22F-5463-8E2A-7E001B17CFDA}"/>
    <pc:docChg chg="undo custSel modSld modMainMaster">
      <pc:chgData name="Arancibia, Janet" userId="7af9f458-d76d-4a32-8e0e-3ba54004c9ab" providerId="ADAL" clId="{61BEEF6B-B22F-5463-8E2A-7E001B17CFDA}" dt="2026-01-28T21:16:55.528" v="63" actId="20577"/>
      <pc:docMkLst>
        <pc:docMk/>
      </pc:docMkLst>
      <pc:sldChg chg="delSp mod">
        <pc:chgData name="Arancibia, Janet" userId="7af9f458-d76d-4a32-8e0e-3ba54004c9ab" providerId="ADAL" clId="{61BEEF6B-B22F-5463-8E2A-7E001B17CFDA}" dt="2026-01-28T21:02:36.676" v="7" actId="478"/>
        <pc:sldMkLst>
          <pc:docMk/>
          <pc:sldMk cId="4250189459" sldId="266"/>
        </pc:sldMkLst>
        <pc:spChg chg="del">
          <ac:chgData name="Arancibia, Janet" userId="7af9f458-d76d-4a32-8e0e-3ba54004c9ab" providerId="ADAL" clId="{61BEEF6B-B22F-5463-8E2A-7E001B17CFDA}" dt="2026-01-28T21:02:36.676" v="7" actId="478"/>
          <ac:spMkLst>
            <pc:docMk/>
            <pc:sldMk cId="4250189459" sldId="266"/>
            <ac:spMk id="2" creationId="{17CEBE55-9D7B-29C1-4EAF-3D818B8B8F10}"/>
          </ac:spMkLst>
        </pc:spChg>
      </pc:sldChg>
      <pc:sldChg chg="modSp mod">
        <pc:chgData name="Arancibia, Janet" userId="7af9f458-d76d-4a32-8e0e-3ba54004c9ab" providerId="ADAL" clId="{61BEEF6B-B22F-5463-8E2A-7E001B17CFDA}" dt="2026-01-28T21:09:19.222" v="11" actId="20577"/>
        <pc:sldMkLst>
          <pc:docMk/>
          <pc:sldMk cId="1853337807" sldId="278"/>
        </pc:sldMkLst>
        <pc:spChg chg="mod">
          <ac:chgData name="Arancibia, Janet" userId="7af9f458-d76d-4a32-8e0e-3ba54004c9ab" providerId="ADAL" clId="{61BEEF6B-B22F-5463-8E2A-7E001B17CFDA}" dt="2026-01-28T21:09:19.222" v="11" actId="20577"/>
          <ac:spMkLst>
            <pc:docMk/>
            <pc:sldMk cId="1853337807" sldId="278"/>
            <ac:spMk id="3" creationId="{DBFC6CAD-4787-D29C-9066-E19B93CFC3EC}"/>
          </ac:spMkLst>
        </pc:spChg>
      </pc:sldChg>
      <pc:sldChg chg="modSp mod">
        <pc:chgData name="Arancibia, Janet" userId="7af9f458-d76d-4a32-8e0e-3ba54004c9ab" providerId="ADAL" clId="{61BEEF6B-B22F-5463-8E2A-7E001B17CFDA}" dt="2026-01-28T21:16:55.528" v="63" actId="20577"/>
        <pc:sldMkLst>
          <pc:docMk/>
          <pc:sldMk cId="2091008181" sldId="284"/>
        </pc:sldMkLst>
        <pc:spChg chg="mod">
          <ac:chgData name="Arancibia, Janet" userId="7af9f458-d76d-4a32-8e0e-3ba54004c9ab" providerId="ADAL" clId="{61BEEF6B-B22F-5463-8E2A-7E001B17CFDA}" dt="2026-01-28T21:16:55.528" v="63" actId="20577"/>
          <ac:spMkLst>
            <pc:docMk/>
            <pc:sldMk cId="2091008181" sldId="284"/>
            <ac:spMk id="2" creationId="{CB0310C8-E13E-49A6-E8B7-87D9E7A3C0EA}"/>
          </ac:spMkLst>
        </pc:spChg>
      </pc:sldChg>
      <pc:sldMasterChg chg="modSldLayout">
        <pc:chgData name="Arancibia, Janet" userId="7af9f458-d76d-4a32-8e0e-3ba54004c9ab" providerId="ADAL" clId="{61BEEF6B-B22F-5463-8E2A-7E001B17CFDA}" dt="2026-01-28T20:55:55.126" v="0"/>
        <pc:sldMasterMkLst>
          <pc:docMk/>
          <pc:sldMasterMk cId="0" sldId="2147483648"/>
        </pc:sldMasterMkLst>
        <pc:sldLayoutChg chg="modSp">
          <pc:chgData name="Arancibia, Janet" userId="7af9f458-d76d-4a32-8e0e-3ba54004c9ab" providerId="ADAL" clId="{61BEEF6B-B22F-5463-8E2A-7E001B17CFDA}" dt="2026-01-28T20:55:55.126" v="0"/>
          <pc:sldLayoutMkLst>
            <pc:docMk/>
            <pc:sldMasterMk cId="0" sldId="2147483648"/>
            <pc:sldLayoutMk cId="0" sldId="2147483655"/>
          </pc:sldLayoutMkLst>
          <pc:spChg chg="mod">
            <ac:chgData name="Arancibia, Janet" userId="7af9f458-d76d-4a32-8e0e-3ba54004c9ab" providerId="ADAL" clId="{61BEEF6B-B22F-5463-8E2A-7E001B17CFDA}" dt="2026-01-28T20:55:55.126" v="0"/>
            <ac:spMkLst>
              <pc:docMk/>
              <pc:sldMasterMk cId="0" sldId="2147483648"/>
              <pc:sldLayoutMk cId="0" sldId="2147483655"/>
              <ac:spMk id="16" creationId="{DADB65B3-779E-4851-E350-911293552F81}"/>
            </ac:spMkLst>
          </pc:spChg>
        </pc:sldLayoutChg>
      </pc:sldMasterChg>
      <pc:sldMasterChg chg="modSldLayout">
        <pc:chgData name="Arancibia, Janet" userId="7af9f458-d76d-4a32-8e0e-3ba54004c9ab" providerId="ADAL" clId="{61BEEF6B-B22F-5463-8E2A-7E001B17CFDA}" dt="2026-01-28T20:59:56.405" v="6" actId="478"/>
        <pc:sldMasterMkLst>
          <pc:docMk/>
          <pc:sldMasterMk cId="2113399045" sldId="2147483660"/>
        </pc:sldMasterMkLst>
        <pc:sldLayoutChg chg="modSp mod">
          <pc:chgData name="Arancibia, Janet" userId="7af9f458-d76d-4a32-8e0e-3ba54004c9ab" providerId="ADAL" clId="{61BEEF6B-B22F-5463-8E2A-7E001B17CFDA}" dt="2026-01-28T20:57:47.089" v="4" actId="255"/>
          <pc:sldLayoutMkLst>
            <pc:docMk/>
            <pc:sldMasterMk cId="2113399045" sldId="2147483660"/>
            <pc:sldLayoutMk cId="2923927821" sldId="2147483662"/>
          </pc:sldLayoutMkLst>
          <pc:spChg chg="mod">
            <ac:chgData name="Arancibia, Janet" userId="7af9f458-d76d-4a32-8e0e-3ba54004c9ab" providerId="ADAL" clId="{61BEEF6B-B22F-5463-8E2A-7E001B17CFDA}" dt="2026-01-28T20:57:47.089" v="4" actId="255"/>
            <ac:spMkLst>
              <pc:docMk/>
              <pc:sldMasterMk cId="2113399045" sldId="2147483660"/>
              <pc:sldLayoutMk cId="2923927821" sldId="2147483662"/>
              <ac:spMk id="2" creationId="{6F289087-AAE6-E370-559A-4F13AFEFD59C}"/>
            </ac:spMkLst>
          </pc:spChg>
        </pc:sldLayoutChg>
        <pc:sldLayoutChg chg="addSp delSp mod">
          <pc:chgData name="Arancibia, Janet" userId="7af9f458-d76d-4a32-8e0e-3ba54004c9ab" providerId="ADAL" clId="{61BEEF6B-B22F-5463-8E2A-7E001B17CFDA}" dt="2026-01-28T20:59:56.405" v="6" actId="478"/>
          <pc:sldLayoutMkLst>
            <pc:docMk/>
            <pc:sldMasterMk cId="2113399045" sldId="2147483660"/>
            <pc:sldLayoutMk cId="2291955193" sldId="2147483668"/>
          </pc:sldLayoutMkLst>
          <pc:spChg chg="add del">
            <ac:chgData name="Arancibia, Janet" userId="7af9f458-d76d-4a32-8e0e-3ba54004c9ab" providerId="ADAL" clId="{61BEEF6B-B22F-5463-8E2A-7E001B17CFDA}" dt="2026-01-28T20:59:56.405" v="6" actId="478"/>
            <ac:spMkLst>
              <pc:docMk/>
              <pc:sldMasterMk cId="2113399045" sldId="2147483660"/>
              <pc:sldLayoutMk cId="2291955193" sldId="2147483668"/>
              <ac:spMk id="6" creationId="{A2D146B0-02F3-8498-C79B-CFF3C07515B5}"/>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1/28/26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1/28/26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a:t>
            </a:r>
          </a:p>
          <a:p>
            <a:endParaRPr lang="es-ES_tradnl" b="1" noProof="0" dirty="0">
              <a:effectLst/>
            </a:endParaRPr>
          </a:p>
          <a:p>
            <a:r>
              <a:rPr lang="es-ES_tradnl" sz="1200" kern="1200" dirty="0">
                <a:solidFill>
                  <a:schemeClr val="tx1"/>
                </a:solidFill>
                <a:effectLst/>
                <a:latin typeface="+mn-lt"/>
                <a:ea typeface="+mn-ea"/>
                <a:cs typeface="+mn-cs"/>
              </a:rPr>
              <a:t>La parte del sermón de Jesús que se cubre en la lección de hoy toca temas como la ira, el perdón, el amor a los enemigos y la transformación interior. Al desafiarnos a seguirlo con integridad y amor, Jesús nos enseña que la forma en que tratamos a los demás es importante para Dios.</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 Oísteis que fue dicho</a:t>
            </a:r>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 </a:t>
            </a:r>
            <a:r>
              <a:rPr lang="es-ES_tradnl" sz="1200" kern="1200" dirty="0">
                <a:solidFill>
                  <a:schemeClr val="tx1"/>
                </a:solidFill>
                <a:effectLst/>
                <a:latin typeface="+mn-lt"/>
                <a:ea typeface="+mn-ea"/>
                <a:cs typeface="+mn-cs"/>
              </a:rPr>
              <a:t>¿Cuáles son algunos dichos o proverbios que escucharon cuando eran niños?</a:t>
            </a:r>
            <a:r>
              <a:rPr lang="es-ES_tradnl" sz="1200" i="1" kern="1200" dirty="0">
                <a:solidFill>
                  <a:schemeClr val="tx1"/>
                </a:solidFill>
                <a:effectLst/>
                <a:latin typeface="+mn-lt"/>
                <a:ea typeface="+mn-ea"/>
                <a:cs typeface="+mn-cs"/>
              </a:rPr>
              <a:t> (Ejemplos: Más vale pájaro en mano que cien volando. Quien mucho abarca poco aprieta. A buen entendedor pocas palabras. No todo lo que brilla es oro. Las apariencias engañan. Más vale tarde que nunca.)</a:t>
            </a:r>
          </a:p>
          <a:p>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Los proverbios existen en casi todas las culturas como una forma de preservar la sabiduría convencional y transmitirla a la siguiente generación. Pero a veces, estos dichos sabios no contienen toda la verdad. En la siguiente sección del Sermón del Monte de Jesús, Él revolucionó la sabiduría convencional judía, obligando a las personas a reconsiderar cómo interpretaban la ley del Antiguo Testamento. </a:t>
            </a:r>
          </a:p>
          <a:p>
            <a:endParaRPr lang="es-ES_tradnl"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Mateo 5:33–37</a:t>
            </a:r>
          </a:p>
          <a:p>
            <a:endParaRPr lang="es-ES_tradnl" noProof="0" dirty="0">
              <a:effectLst/>
              <a:latin typeface="Franklin Gothic Book" panose="020B0503020102020204" pitchFamily="34" charset="0"/>
            </a:endParaRPr>
          </a:p>
          <a:p>
            <a:r>
              <a:rPr lang="es-ES_tradnl" sz="1200" b="1" i="0" kern="1200" baseline="30000" noProof="0" dirty="0">
                <a:solidFill>
                  <a:schemeClr val="tx1"/>
                </a:solidFill>
                <a:effectLst/>
                <a:latin typeface="+mn-lt"/>
                <a:ea typeface="+mn-ea"/>
                <a:cs typeface="+mn-cs"/>
              </a:rPr>
              <a:t>33 </a:t>
            </a:r>
            <a:r>
              <a:rPr lang="es-ES_tradnl" sz="1200" b="0" i="0" kern="1200" noProof="0" dirty="0">
                <a:solidFill>
                  <a:schemeClr val="tx1"/>
                </a:solidFill>
                <a:effectLst/>
                <a:latin typeface="+mn-lt"/>
                <a:ea typeface="+mn-ea"/>
                <a:cs typeface="+mn-cs"/>
              </a:rPr>
              <a:t>Además habéis oído que fue dicho a los antiguos: No perjurarás, sino cumplirás al Señor tus juramentos. </a:t>
            </a:r>
            <a:r>
              <a:rPr lang="es-ES_tradnl" sz="1200" b="1" i="0" kern="1200" baseline="30000" noProof="0" dirty="0">
                <a:solidFill>
                  <a:schemeClr val="tx1"/>
                </a:solidFill>
                <a:effectLst/>
                <a:latin typeface="+mn-lt"/>
                <a:ea typeface="+mn-ea"/>
                <a:cs typeface="+mn-cs"/>
              </a:rPr>
              <a:t>34 </a:t>
            </a:r>
            <a:r>
              <a:rPr lang="es-ES_tradnl" sz="1200" b="0" i="0" kern="1200" noProof="0" dirty="0">
                <a:solidFill>
                  <a:schemeClr val="tx1"/>
                </a:solidFill>
                <a:effectLst/>
                <a:latin typeface="+mn-lt"/>
                <a:ea typeface="+mn-ea"/>
                <a:cs typeface="+mn-cs"/>
              </a:rPr>
              <a:t>Pero yo os digo: No juréis en ninguna manera; ni por el cielo, porque es el trono de Dios; </a:t>
            </a:r>
            <a:r>
              <a:rPr lang="es-ES_tradnl" sz="1200" b="1" i="0" kern="1200" baseline="30000" noProof="0" dirty="0">
                <a:solidFill>
                  <a:schemeClr val="tx1"/>
                </a:solidFill>
                <a:effectLst/>
                <a:latin typeface="+mn-lt"/>
                <a:ea typeface="+mn-ea"/>
                <a:cs typeface="+mn-cs"/>
              </a:rPr>
              <a:t>35 </a:t>
            </a:r>
            <a:r>
              <a:rPr lang="es-ES_tradnl" sz="1200" b="0" i="0" kern="1200" noProof="0" dirty="0">
                <a:solidFill>
                  <a:schemeClr val="tx1"/>
                </a:solidFill>
                <a:effectLst/>
                <a:latin typeface="+mn-lt"/>
                <a:ea typeface="+mn-ea"/>
                <a:cs typeface="+mn-cs"/>
              </a:rPr>
              <a:t>ni por la tierra, porque es el estrado de sus pies; ni por Jerusalén, porque es la ciudad del gran Rey. </a:t>
            </a:r>
            <a:r>
              <a:rPr lang="es-ES_tradnl" sz="1200" b="1" i="0" kern="1200" baseline="30000" noProof="0" dirty="0">
                <a:solidFill>
                  <a:schemeClr val="tx1"/>
                </a:solidFill>
                <a:effectLst/>
                <a:latin typeface="+mn-lt"/>
                <a:ea typeface="+mn-ea"/>
                <a:cs typeface="+mn-cs"/>
              </a:rPr>
              <a:t>36 </a:t>
            </a:r>
            <a:r>
              <a:rPr lang="es-ES_tradnl" sz="1200" b="0" i="0" kern="1200" noProof="0" dirty="0">
                <a:solidFill>
                  <a:schemeClr val="tx1"/>
                </a:solidFill>
                <a:effectLst/>
                <a:latin typeface="+mn-lt"/>
                <a:ea typeface="+mn-ea"/>
                <a:cs typeface="+mn-cs"/>
              </a:rPr>
              <a:t>Ni por tu cabeza jurarás, porque no puedes hacer blanco o negro un solo cabello. </a:t>
            </a:r>
            <a:r>
              <a:rPr lang="es-ES_tradnl" sz="1200" b="1" i="0" kern="1200" baseline="30000" noProof="0" dirty="0">
                <a:solidFill>
                  <a:schemeClr val="tx1"/>
                </a:solidFill>
                <a:effectLst/>
                <a:latin typeface="+mn-lt"/>
                <a:ea typeface="+mn-ea"/>
                <a:cs typeface="+mn-cs"/>
              </a:rPr>
              <a:t>37 </a:t>
            </a:r>
            <a:r>
              <a:rPr lang="es-ES_tradnl" sz="1200" b="0" i="0" kern="1200" noProof="0" dirty="0">
                <a:solidFill>
                  <a:schemeClr val="tx1"/>
                </a:solidFill>
                <a:effectLst/>
                <a:latin typeface="+mn-lt"/>
                <a:ea typeface="+mn-ea"/>
                <a:cs typeface="+mn-cs"/>
              </a:rPr>
              <a:t>Pero sea vuestro hablar: Sí, sí; no, no; porque lo que es más de esto, de mal procede.</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Mateo 5:38–42</a:t>
            </a:r>
          </a:p>
          <a:p>
            <a:endParaRPr lang="es-ES_tradnl" noProof="0" dirty="0">
              <a:effectLst/>
              <a:latin typeface="Franklin Gothic Book" panose="020B0503020102020204" pitchFamily="34" charset="0"/>
            </a:endParaRPr>
          </a:p>
          <a:p>
            <a:r>
              <a:rPr lang="es-ES_tradnl" sz="1200" b="1" i="0" kern="1200" baseline="30000" noProof="0" dirty="0">
                <a:solidFill>
                  <a:schemeClr val="tx1"/>
                </a:solidFill>
                <a:effectLst/>
                <a:latin typeface="+mn-lt"/>
                <a:ea typeface="+mn-ea"/>
                <a:cs typeface="+mn-cs"/>
              </a:rPr>
              <a:t>38 </a:t>
            </a:r>
            <a:r>
              <a:rPr lang="es-ES_tradnl" sz="1200" b="0" i="0" kern="1200" noProof="0" dirty="0">
                <a:solidFill>
                  <a:schemeClr val="tx1"/>
                </a:solidFill>
                <a:effectLst/>
                <a:latin typeface="+mn-lt"/>
                <a:ea typeface="+mn-ea"/>
                <a:cs typeface="+mn-cs"/>
              </a:rPr>
              <a:t>Oísteis que fue dicho: Ojo por ojo, y diente por diente. </a:t>
            </a:r>
            <a:r>
              <a:rPr lang="es-ES_tradnl" sz="1200" b="1" i="0" kern="1200" baseline="30000" noProof="0" dirty="0">
                <a:solidFill>
                  <a:schemeClr val="tx1"/>
                </a:solidFill>
                <a:effectLst/>
                <a:latin typeface="+mn-lt"/>
                <a:ea typeface="+mn-ea"/>
                <a:cs typeface="+mn-cs"/>
              </a:rPr>
              <a:t>39 </a:t>
            </a:r>
            <a:r>
              <a:rPr lang="es-ES_tradnl" sz="1200" b="0" i="0" kern="1200" noProof="0" dirty="0">
                <a:solidFill>
                  <a:schemeClr val="tx1"/>
                </a:solidFill>
                <a:effectLst/>
                <a:latin typeface="+mn-lt"/>
                <a:ea typeface="+mn-ea"/>
                <a:cs typeface="+mn-cs"/>
              </a:rPr>
              <a:t>Pero yo os digo: No resistáis al que es malo; antes, a cualquiera que te hiera en la mejilla derecha, vuélvele también la otra; </a:t>
            </a:r>
            <a:r>
              <a:rPr lang="es-ES_tradnl" sz="1200" b="1" i="0" kern="1200" baseline="30000" noProof="0" dirty="0">
                <a:solidFill>
                  <a:schemeClr val="tx1"/>
                </a:solidFill>
                <a:effectLst/>
                <a:latin typeface="+mn-lt"/>
                <a:ea typeface="+mn-ea"/>
                <a:cs typeface="+mn-cs"/>
              </a:rPr>
              <a:t>40 </a:t>
            </a:r>
            <a:r>
              <a:rPr lang="es-ES_tradnl" sz="1200" b="0" i="0" kern="1200" noProof="0" dirty="0">
                <a:solidFill>
                  <a:schemeClr val="tx1"/>
                </a:solidFill>
                <a:effectLst/>
                <a:latin typeface="+mn-lt"/>
                <a:ea typeface="+mn-ea"/>
                <a:cs typeface="+mn-cs"/>
              </a:rPr>
              <a:t>y al que quiera ponerte a pleito y quitarte la túnica, déjale también la capa; </a:t>
            </a:r>
            <a:r>
              <a:rPr lang="es-ES_tradnl" sz="1200" b="1" i="0" kern="1200" baseline="30000" noProof="0" dirty="0">
                <a:solidFill>
                  <a:schemeClr val="tx1"/>
                </a:solidFill>
                <a:effectLst/>
                <a:latin typeface="+mn-lt"/>
                <a:ea typeface="+mn-ea"/>
                <a:cs typeface="+mn-cs"/>
              </a:rPr>
              <a:t>41 </a:t>
            </a:r>
            <a:r>
              <a:rPr lang="es-ES_tradnl" sz="1200" b="0" i="0" kern="1200" noProof="0" dirty="0">
                <a:solidFill>
                  <a:schemeClr val="tx1"/>
                </a:solidFill>
                <a:effectLst/>
                <a:latin typeface="+mn-lt"/>
                <a:ea typeface="+mn-ea"/>
                <a:cs typeface="+mn-cs"/>
              </a:rPr>
              <a:t>y a cualquiera que te obligue a llevar carga por una milla, ve con él dos. </a:t>
            </a:r>
            <a:r>
              <a:rPr lang="es-ES_tradnl" sz="1200" b="1" i="0" kern="1200" baseline="30000" noProof="0" dirty="0">
                <a:solidFill>
                  <a:schemeClr val="tx1"/>
                </a:solidFill>
                <a:effectLst/>
                <a:latin typeface="+mn-lt"/>
                <a:ea typeface="+mn-ea"/>
                <a:cs typeface="+mn-cs"/>
              </a:rPr>
              <a:t>42 </a:t>
            </a:r>
            <a:r>
              <a:rPr lang="es-ES_tradnl" sz="1200" b="0" i="0" kern="1200" noProof="0" dirty="0">
                <a:solidFill>
                  <a:schemeClr val="tx1"/>
                </a:solidFill>
                <a:effectLst/>
                <a:latin typeface="+mn-lt"/>
                <a:ea typeface="+mn-ea"/>
                <a:cs typeface="+mn-cs"/>
              </a:rPr>
              <a:t>Al que te pida, dale; y al que quiera tomar de ti prestado, no se lo rehúses.</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Evaluación de la bondad </a:t>
            </a:r>
            <a:r>
              <a:rPr lang="es-ES_tradnl" b="0" noProof="0" dirty="0">
                <a:solidFill>
                  <a:srgbClr val="141413"/>
                </a:solidFill>
                <a:effectLst/>
                <a:highlight>
                  <a:srgbClr val="00FFFF"/>
                </a:highlight>
                <a:latin typeface="Helvetica" pitchFamily="2" charset="0"/>
              </a:rPr>
              <a:t>(pg. 12,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Después del autoanálisis, los alumnos le pedirán al Espíritu que aumente su capacidad para la bondad.</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0" dirty="0">
                <a:effectLst/>
                <a:latin typeface="Franklin Gothic Book" panose="020B0503020102020204" pitchFamily="34" charset="0"/>
              </a:rPr>
              <a:t>Mateo 5:43–48</a:t>
            </a:r>
          </a:p>
          <a:p>
            <a:endParaRPr lang="es-ES_tradnl" b="1" noProof="0" dirty="0">
              <a:effectLst/>
              <a:latin typeface="Franklin Gothic Book" panose="020B0503020102020204" pitchFamily="34" charset="0"/>
            </a:endParaRPr>
          </a:p>
          <a:p>
            <a:r>
              <a:rPr lang="es-ES_tradnl" sz="1200" b="1" i="0" kern="1200" baseline="30000" noProof="0" dirty="0">
                <a:solidFill>
                  <a:schemeClr val="tx1"/>
                </a:solidFill>
                <a:effectLst/>
                <a:latin typeface="+mn-lt"/>
                <a:ea typeface="+mn-ea"/>
                <a:cs typeface="+mn-cs"/>
              </a:rPr>
              <a:t>43 </a:t>
            </a:r>
            <a:r>
              <a:rPr lang="es-ES_tradnl" sz="1200" b="0" i="0" kern="1200" noProof="0" dirty="0">
                <a:solidFill>
                  <a:schemeClr val="tx1"/>
                </a:solidFill>
                <a:effectLst/>
                <a:latin typeface="+mn-lt"/>
                <a:ea typeface="+mn-ea"/>
                <a:cs typeface="+mn-cs"/>
              </a:rPr>
              <a:t>Oísteis que fue dicho: Amarás a tu prójimo, y aborrecerás a tu enemigo. </a:t>
            </a:r>
            <a:r>
              <a:rPr lang="es-ES_tradnl" sz="1200" b="1" i="0" kern="1200" baseline="30000" noProof="0" dirty="0">
                <a:solidFill>
                  <a:schemeClr val="tx1"/>
                </a:solidFill>
                <a:effectLst/>
                <a:latin typeface="+mn-lt"/>
                <a:ea typeface="+mn-ea"/>
                <a:cs typeface="+mn-cs"/>
              </a:rPr>
              <a:t>44 </a:t>
            </a:r>
            <a:r>
              <a:rPr lang="es-ES_tradnl" sz="1200" b="0" i="0" kern="1200" noProof="0" dirty="0">
                <a:solidFill>
                  <a:schemeClr val="tx1"/>
                </a:solidFill>
                <a:effectLst/>
                <a:latin typeface="+mn-lt"/>
                <a:ea typeface="+mn-ea"/>
                <a:cs typeface="+mn-cs"/>
              </a:rPr>
              <a:t>Pero yo os digo: Amad a vuestros enemigos, bendecid a los que os maldicen, haced bien a los que os aborrecen, y orad por los que os ultrajan y os persiguen; </a:t>
            </a:r>
            <a:r>
              <a:rPr lang="es-ES_tradnl" sz="1200" b="1" i="0" kern="1200" baseline="30000" noProof="0" dirty="0">
                <a:solidFill>
                  <a:schemeClr val="tx1"/>
                </a:solidFill>
                <a:effectLst/>
                <a:latin typeface="+mn-lt"/>
                <a:ea typeface="+mn-ea"/>
                <a:cs typeface="+mn-cs"/>
              </a:rPr>
              <a:t>45 </a:t>
            </a:r>
            <a:r>
              <a:rPr lang="es-ES_tradnl" sz="1200" b="0" i="0" kern="1200" noProof="0" dirty="0">
                <a:solidFill>
                  <a:schemeClr val="tx1"/>
                </a:solidFill>
                <a:effectLst/>
                <a:latin typeface="+mn-lt"/>
                <a:ea typeface="+mn-ea"/>
                <a:cs typeface="+mn-cs"/>
              </a:rPr>
              <a:t>para que seáis hijos de vuestro Padre que está en los cielos, que hace salir su sol sobre malos y buenos, y que hace llover sobre justos e injustos. </a:t>
            </a:r>
            <a:r>
              <a:rPr lang="es-ES_tradnl" sz="1200" b="1" i="0" kern="1200" baseline="30000" noProof="0" dirty="0">
                <a:solidFill>
                  <a:schemeClr val="tx1"/>
                </a:solidFill>
                <a:effectLst/>
                <a:latin typeface="+mn-lt"/>
                <a:ea typeface="+mn-ea"/>
                <a:cs typeface="+mn-cs"/>
              </a:rPr>
              <a:t>46 </a:t>
            </a:r>
            <a:r>
              <a:rPr lang="es-ES_tradnl" sz="1200" b="0" i="0" kern="1200" noProof="0" dirty="0">
                <a:solidFill>
                  <a:schemeClr val="tx1"/>
                </a:solidFill>
                <a:effectLst/>
                <a:latin typeface="+mn-lt"/>
                <a:ea typeface="+mn-ea"/>
                <a:cs typeface="+mn-cs"/>
              </a:rPr>
              <a:t>Porque si amáis a los que os aman, ¿qué recompensa tendréis? ¿No hacen también lo mismo los publicanos? </a:t>
            </a:r>
            <a:r>
              <a:rPr lang="es-ES_tradnl" sz="1200" b="1" i="0" kern="1200" baseline="30000" noProof="0" dirty="0">
                <a:solidFill>
                  <a:schemeClr val="tx1"/>
                </a:solidFill>
                <a:effectLst/>
                <a:latin typeface="+mn-lt"/>
                <a:ea typeface="+mn-ea"/>
                <a:cs typeface="+mn-cs"/>
              </a:rPr>
              <a:t>47 </a:t>
            </a:r>
            <a:r>
              <a:rPr lang="es-ES_tradnl" sz="1200" b="0" i="0" kern="1200" noProof="0" dirty="0">
                <a:solidFill>
                  <a:schemeClr val="tx1"/>
                </a:solidFill>
                <a:effectLst/>
                <a:latin typeface="+mn-lt"/>
                <a:ea typeface="+mn-ea"/>
                <a:cs typeface="+mn-cs"/>
              </a:rPr>
              <a:t>Y si saludáis a vuestros hermanos solamente, ¿qué hacéis de más? ¿No hacen también así los gentiles? </a:t>
            </a:r>
            <a:r>
              <a:rPr lang="es-ES_tradnl" sz="1200" b="1" i="0" kern="1200" baseline="30000" noProof="0" dirty="0">
                <a:solidFill>
                  <a:schemeClr val="tx1"/>
                </a:solidFill>
                <a:effectLst/>
                <a:latin typeface="+mn-lt"/>
                <a:ea typeface="+mn-ea"/>
                <a:cs typeface="+mn-cs"/>
              </a:rPr>
              <a:t>48 </a:t>
            </a:r>
            <a:r>
              <a:rPr lang="es-ES_tradnl" sz="1200" b="0" i="0" kern="1200" noProof="0" dirty="0">
                <a:solidFill>
                  <a:schemeClr val="tx1"/>
                </a:solidFill>
                <a:effectLst/>
                <a:latin typeface="+mn-lt"/>
                <a:ea typeface="+mn-ea"/>
                <a:cs typeface="+mn-cs"/>
              </a:rPr>
              <a:t>Sed, pues, vosotros perfectos, como vuestro Padre que está en los cielos es perfecto.</a:t>
            </a:r>
            <a:endParaRPr lang="es-ES_tradnl" noProof="0"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sz="1800" b="1" dirty="0">
              <a:effectLst/>
              <a:latin typeface="CenturyStd"/>
            </a:endParaRPr>
          </a:p>
          <a:p>
            <a:r>
              <a:rPr lang="es-ES_tradnl" sz="1200" kern="1200" dirty="0">
                <a:solidFill>
                  <a:schemeClr val="tx1"/>
                </a:solidFill>
                <a:effectLst/>
                <a:latin typeface="+mn-lt"/>
                <a:ea typeface="+mn-ea"/>
                <a:cs typeface="+mn-cs"/>
              </a:rPr>
              <a:t>Jesús llama a sus discípulos a hacer más que seguir la letra de la Ley. En cambio, debemos aspirar a un nivel más alto de moralidad, siguiendo los principios que sustentan la Ley. Pertenecer al reino de Dios significa regular nuestras emociones y buscar la reconciliación. Significa honrar nuestros compromisos y cumplir nuestra palabra. Significa mostrar amor y bondad sin importar cómo nos traten los demás. El mensaje general es claro: los cristianos vivimos según un código moral basado no en reglas y normas, sino en la justicia y la gracia de Dios.</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a:effectLst/>
                <a:highlight>
                  <a:srgbClr val="00FFFF"/>
                </a:highlight>
                <a:latin typeface="Franklin Gothic Medium" panose="020B0603020102020204" pitchFamily="34" charset="0"/>
              </a:rPr>
              <a:t>Utilice esta diapositiva en blanco para agregar su propio contenido.</a:t>
            </a:r>
            <a:endParaRPr lang="es-ES_tradnl" noProof="0" dirty="0">
              <a:highlight>
                <a:srgbClr val="00FFFF"/>
              </a:highligh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s-ES_tradnl" sz="1200" kern="1200" dirty="0">
                <a:solidFill>
                  <a:schemeClr val="tx1"/>
                </a:solidFill>
                <a:effectLst/>
                <a:latin typeface="+mn-lt"/>
                <a:ea typeface="+mn-ea"/>
                <a:cs typeface="+mn-cs"/>
              </a:rPr>
              <a:t>Mateo 5:21–48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1200" kern="1200" dirty="0">
                <a:solidFill>
                  <a:schemeClr val="tx1"/>
                </a:solidFill>
                <a:effectLst/>
                <a:latin typeface="+mn-lt"/>
                <a:ea typeface="+mn-ea"/>
                <a:cs typeface="+mn-cs"/>
              </a:rPr>
              <a:t>Los alumnos analizarán las actitudes y acciones de un seguidor de Cristo.</a:t>
            </a:r>
          </a:p>
          <a:p>
            <a:pPr marL="685800" lvl="1" indent="-228600">
              <a:buFont typeface="+mj-lt"/>
              <a:buAutoNum type="arabicPeriod"/>
            </a:pPr>
            <a:r>
              <a:rPr lang="es-ES_tradnl" sz="1200" kern="1200" dirty="0">
                <a:solidFill>
                  <a:schemeClr val="tx1"/>
                </a:solidFill>
                <a:effectLst/>
                <a:latin typeface="+mn-lt"/>
                <a:ea typeface="+mn-ea"/>
                <a:cs typeface="+mn-cs"/>
              </a:rPr>
              <a:t>Los alumnos examinarán la naturaleza revolucionaria de las expectativas de Jesús para sus seguidores. </a:t>
            </a:r>
          </a:p>
          <a:p>
            <a:pPr marL="685800" lvl="1" indent="-228600">
              <a:buFont typeface="+mj-lt"/>
              <a:buAutoNum type="arabicPeriod"/>
            </a:pPr>
            <a:r>
              <a:rPr lang="es-ES_tradnl" sz="1200" kern="1200" dirty="0">
                <a:solidFill>
                  <a:schemeClr val="tx1"/>
                </a:solidFill>
                <a:effectLst/>
                <a:latin typeface="+mn-lt"/>
                <a:ea typeface="+mn-ea"/>
                <a:cs typeface="+mn-cs"/>
              </a:rPr>
              <a:t>Los alumnos considerarán cómo aplicar las lecciones de Jesús a las situaciones de la vida real.</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800" b="1" noProof="0" dirty="0">
                <a:effectLst/>
                <a:latin typeface="ProximaNovaCond"/>
              </a:rPr>
              <a:t>Mateo 5:21–26</a:t>
            </a:r>
            <a:endParaRPr lang="es-ES_tradnl" b="1" noProof="0" dirty="0">
              <a:effectLst/>
              <a:latin typeface="Franklin Gothic Book" panose="020B0503020102020204" pitchFamily="34" charset="0"/>
            </a:endParaRPr>
          </a:p>
          <a:p>
            <a:endParaRPr lang="es-ES_tradnl" noProof="0" dirty="0">
              <a:effectLst/>
              <a:latin typeface="Franklin Gothic Book" panose="020B0503020102020204" pitchFamily="34" charset="0"/>
            </a:endParaRPr>
          </a:p>
          <a:p>
            <a:r>
              <a:rPr lang="es-ES_tradnl" sz="1200" b="1" i="0" kern="1200" baseline="30000" noProof="0" dirty="0">
                <a:solidFill>
                  <a:schemeClr val="tx1"/>
                </a:solidFill>
                <a:effectLst/>
                <a:latin typeface="+mn-lt"/>
                <a:ea typeface="+mn-ea"/>
                <a:cs typeface="+mn-cs"/>
              </a:rPr>
              <a:t>21 </a:t>
            </a:r>
            <a:r>
              <a:rPr lang="es-ES_tradnl" sz="1200" b="0" i="0" kern="1200" noProof="0" dirty="0">
                <a:solidFill>
                  <a:schemeClr val="tx1"/>
                </a:solidFill>
                <a:effectLst/>
                <a:latin typeface="+mn-lt"/>
                <a:ea typeface="+mn-ea"/>
                <a:cs typeface="+mn-cs"/>
              </a:rPr>
              <a:t>Oísteis que fue dicho a los antiguos: No matarás; y cualquiera que matare será culpable de juicio. </a:t>
            </a:r>
            <a:r>
              <a:rPr lang="es-ES_tradnl" sz="1200" b="1" i="0" kern="1200" baseline="30000" noProof="0" dirty="0">
                <a:solidFill>
                  <a:schemeClr val="tx1"/>
                </a:solidFill>
                <a:effectLst/>
                <a:latin typeface="+mn-lt"/>
                <a:ea typeface="+mn-ea"/>
                <a:cs typeface="+mn-cs"/>
              </a:rPr>
              <a:t>22 </a:t>
            </a:r>
            <a:r>
              <a:rPr lang="es-ES_tradnl" sz="1200" b="0" i="0" kern="1200" noProof="0" dirty="0">
                <a:solidFill>
                  <a:schemeClr val="tx1"/>
                </a:solidFill>
                <a:effectLst/>
                <a:latin typeface="+mn-lt"/>
                <a:ea typeface="+mn-ea"/>
                <a:cs typeface="+mn-cs"/>
              </a:rPr>
              <a:t>Pero yo os digo que cualquiera que se enoje contra su hermano, será culpable de juicio; y cualquiera que diga: Necio, a su hermano, será culpable ante el concilio; y cualquiera que le diga: Fatuo, quedará expuesto al infierno de fuego. </a:t>
            </a:r>
            <a:r>
              <a:rPr lang="es-ES_tradnl" sz="1200" b="1" i="0" kern="1200" baseline="30000" noProof="0" dirty="0">
                <a:solidFill>
                  <a:schemeClr val="tx1"/>
                </a:solidFill>
                <a:effectLst/>
                <a:latin typeface="+mn-lt"/>
                <a:ea typeface="+mn-ea"/>
                <a:cs typeface="+mn-cs"/>
              </a:rPr>
              <a:t>23 </a:t>
            </a:r>
            <a:r>
              <a:rPr lang="es-ES_tradnl" sz="1200" b="0" i="0" kern="1200" noProof="0" dirty="0">
                <a:solidFill>
                  <a:schemeClr val="tx1"/>
                </a:solidFill>
                <a:effectLst/>
                <a:latin typeface="+mn-lt"/>
                <a:ea typeface="+mn-ea"/>
                <a:cs typeface="+mn-cs"/>
              </a:rPr>
              <a:t>Por tanto, si traes tu ofrenda al altar, y allí te acuerdas de que tu hermano tiene algo contra ti, </a:t>
            </a:r>
            <a:r>
              <a:rPr lang="es-ES_tradnl" sz="1200" b="1" i="0" kern="1200" baseline="30000" noProof="0" dirty="0">
                <a:solidFill>
                  <a:schemeClr val="tx1"/>
                </a:solidFill>
                <a:effectLst/>
                <a:latin typeface="+mn-lt"/>
                <a:ea typeface="+mn-ea"/>
                <a:cs typeface="+mn-cs"/>
              </a:rPr>
              <a:t>24 </a:t>
            </a:r>
            <a:r>
              <a:rPr lang="es-ES_tradnl" sz="1200" b="0" i="0" kern="1200" noProof="0" dirty="0">
                <a:solidFill>
                  <a:schemeClr val="tx1"/>
                </a:solidFill>
                <a:effectLst/>
                <a:latin typeface="+mn-lt"/>
                <a:ea typeface="+mn-ea"/>
                <a:cs typeface="+mn-cs"/>
              </a:rPr>
              <a:t>deja allí tu ofrenda delante del altar, y anda, reconcíliate primero con tu hermano, y entonces ven y presenta tu ofrenda. </a:t>
            </a:r>
            <a:r>
              <a:rPr lang="es-ES_tradnl" sz="1200" b="1" i="0" kern="1200" baseline="30000" noProof="0" dirty="0">
                <a:solidFill>
                  <a:schemeClr val="tx1"/>
                </a:solidFill>
                <a:effectLst/>
                <a:latin typeface="+mn-lt"/>
                <a:ea typeface="+mn-ea"/>
                <a:cs typeface="+mn-cs"/>
              </a:rPr>
              <a:t>25 </a:t>
            </a:r>
            <a:r>
              <a:rPr lang="es-ES_tradnl" sz="1200" b="0" i="0" kern="1200" noProof="0" dirty="0">
                <a:solidFill>
                  <a:schemeClr val="tx1"/>
                </a:solidFill>
                <a:effectLst/>
                <a:latin typeface="+mn-lt"/>
                <a:ea typeface="+mn-ea"/>
                <a:cs typeface="+mn-cs"/>
              </a:rPr>
              <a:t>Ponte de acuerdo con tu adversario pronto, entre tanto que estás con él en el camino, no sea que el adversario te entregue al juez, y el juez al alguacil, y seas echado en la cárcel. </a:t>
            </a:r>
            <a:r>
              <a:rPr lang="es-ES_tradnl" sz="1200" b="1" i="0" kern="1200" baseline="30000" noProof="0" dirty="0">
                <a:solidFill>
                  <a:schemeClr val="tx1"/>
                </a:solidFill>
                <a:effectLst/>
                <a:latin typeface="+mn-lt"/>
                <a:ea typeface="+mn-ea"/>
                <a:cs typeface="+mn-cs"/>
              </a:rPr>
              <a:t>26 </a:t>
            </a:r>
            <a:r>
              <a:rPr lang="es-ES_tradnl" sz="1200" b="0" i="0" kern="1200" noProof="0" dirty="0">
                <a:solidFill>
                  <a:schemeClr val="tx1"/>
                </a:solidFill>
                <a:effectLst/>
                <a:latin typeface="+mn-lt"/>
                <a:ea typeface="+mn-ea"/>
                <a:cs typeface="+mn-cs"/>
              </a:rPr>
              <a:t>De cierto te digo que no saldrás de allí, hasta que pagues el último cuadrante.</a:t>
            </a: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Resultados de la ira </a:t>
            </a:r>
            <a:r>
              <a:rPr lang="es-ES_tradnl" b="0" noProof="0" dirty="0">
                <a:solidFill>
                  <a:srgbClr val="141413"/>
                </a:solidFill>
                <a:effectLst/>
                <a:highlight>
                  <a:srgbClr val="00FFFF"/>
                </a:highlight>
                <a:latin typeface="Helvetica" pitchFamily="2" charset="0"/>
              </a:rPr>
              <a:t>(pg. 10,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La Biblia describe lo peligrosa que puede ser la ira descontrolada. Los alumnos explorarán las Escrituras y notarán cómo cada una describe los resultados de la ira.</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Mateo 5:27–30</a:t>
            </a:r>
          </a:p>
          <a:p>
            <a:endParaRPr lang="es-ES_tradnl" noProof="0" dirty="0">
              <a:effectLst/>
              <a:latin typeface="Franklin Gothic Book" panose="020B0503020102020204" pitchFamily="34" charset="0"/>
            </a:endParaRPr>
          </a:p>
          <a:p>
            <a:r>
              <a:rPr lang="es-ES_tradnl" sz="1200" b="1" i="0" kern="1200" baseline="30000" noProof="0" dirty="0">
                <a:solidFill>
                  <a:schemeClr val="tx1"/>
                </a:solidFill>
                <a:effectLst/>
                <a:latin typeface="+mn-lt"/>
                <a:ea typeface="+mn-ea"/>
                <a:cs typeface="+mn-cs"/>
              </a:rPr>
              <a:t>27 </a:t>
            </a:r>
            <a:r>
              <a:rPr lang="es-ES_tradnl" sz="1200" b="0" i="0" kern="1200" noProof="0" dirty="0">
                <a:solidFill>
                  <a:schemeClr val="tx1"/>
                </a:solidFill>
                <a:effectLst/>
                <a:latin typeface="+mn-lt"/>
                <a:ea typeface="+mn-ea"/>
                <a:cs typeface="+mn-cs"/>
              </a:rPr>
              <a:t>Oísteis que fue dicho: No cometerás adulterio. </a:t>
            </a:r>
            <a:r>
              <a:rPr lang="es-ES_tradnl" sz="1200" b="1" i="0" kern="1200" baseline="30000" noProof="0" dirty="0">
                <a:solidFill>
                  <a:schemeClr val="tx1"/>
                </a:solidFill>
                <a:effectLst/>
                <a:latin typeface="+mn-lt"/>
                <a:ea typeface="+mn-ea"/>
                <a:cs typeface="+mn-cs"/>
              </a:rPr>
              <a:t>28 </a:t>
            </a:r>
            <a:r>
              <a:rPr lang="es-ES_tradnl" sz="1200" b="0" i="0" kern="1200" noProof="0" dirty="0">
                <a:solidFill>
                  <a:schemeClr val="tx1"/>
                </a:solidFill>
                <a:effectLst/>
                <a:latin typeface="+mn-lt"/>
                <a:ea typeface="+mn-ea"/>
                <a:cs typeface="+mn-cs"/>
              </a:rPr>
              <a:t>Pero yo os digo que cualquiera que mira a una mujer para codiciarla, ya adulteró con ella en su corazón. </a:t>
            </a:r>
            <a:r>
              <a:rPr lang="es-ES_tradnl" sz="1200" b="1" i="0" kern="1200" baseline="30000" noProof="0" dirty="0">
                <a:solidFill>
                  <a:schemeClr val="tx1"/>
                </a:solidFill>
                <a:effectLst/>
                <a:latin typeface="+mn-lt"/>
                <a:ea typeface="+mn-ea"/>
                <a:cs typeface="+mn-cs"/>
              </a:rPr>
              <a:t>29 </a:t>
            </a:r>
            <a:r>
              <a:rPr lang="es-ES_tradnl" sz="1200" b="0" i="0" kern="1200" noProof="0" dirty="0">
                <a:solidFill>
                  <a:schemeClr val="tx1"/>
                </a:solidFill>
                <a:effectLst/>
                <a:latin typeface="+mn-lt"/>
                <a:ea typeface="+mn-ea"/>
                <a:cs typeface="+mn-cs"/>
              </a:rPr>
              <a:t>Por tanto, si tu ojo derecho te es ocasión de caer, sácalo, y échalo de ti; pues mejor te es que se pierda uno de tus miembros, y no que todo tu cuerpo sea echado al infierno. </a:t>
            </a:r>
            <a:r>
              <a:rPr lang="es-ES_tradnl" sz="1200" b="1" i="0" kern="1200" baseline="30000" noProof="0" dirty="0">
                <a:solidFill>
                  <a:schemeClr val="tx1"/>
                </a:solidFill>
                <a:effectLst/>
                <a:latin typeface="+mn-lt"/>
                <a:ea typeface="+mn-ea"/>
                <a:cs typeface="+mn-cs"/>
              </a:rPr>
              <a:t>30 </a:t>
            </a:r>
            <a:r>
              <a:rPr lang="es-ES_tradnl" sz="1200" b="0" i="0" kern="1200" noProof="0" dirty="0">
                <a:solidFill>
                  <a:schemeClr val="tx1"/>
                </a:solidFill>
                <a:effectLst/>
                <a:latin typeface="+mn-lt"/>
                <a:ea typeface="+mn-ea"/>
                <a:cs typeface="+mn-cs"/>
              </a:rPr>
              <a:t>Y si tu mano derecha te es ocasión de caer, córtala, y échala de ti; pues mejor te es que se pierda uno de tus miembros, y no que todo tu cuerpo sea echado al infierno.</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Mateo 5:31,32</a:t>
            </a:r>
          </a:p>
          <a:p>
            <a:endParaRPr lang="es-ES_tradnl" noProof="0" dirty="0">
              <a:effectLst/>
              <a:latin typeface="Franklin Gothic Book" panose="020B0503020102020204" pitchFamily="34" charset="0"/>
            </a:endParaRPr>
          </a:p>
          <a:p>
            <a:r>
              <a:rPr lang="es-ES_tradnl" sz="1200" b="1" i="0" kern="1200" baseline="30000" noProof="0" dirty="0">
                <a:solidFill>
                  <a:schemeClr val="tx1"/>
                </a:solidFill>
                <a:effectLst/>
                <a:latin typeface="+mn-lt"/>
                <a:ea typeface="+mn-ea"/>
                <a:cs typeface="+mn-cs"/>
              </a:rPr>
              <a:t>31 </a:t>
            </a:r>
            <a:r>
              <a:rPr lang="es-ES_tradnl" sz="1200" b="0" i="0" kern="1200" noProof="0" dirty="0">
                <a:solidFill>
                  <a:schemeClr val="tx1"/>
                </a:solidFill>
                <a:effectLst/>
                <a:latin typeface="+mn-lt"/>
                <a:ea typeface="+mn-ea"/>
                <a:cs typeface="+mn-cs"/>
              </a:rPr>
              <a:t>También fue dicho: Cualquiera que repudie a su mujer, dele carta de divorcio. </a:t>
            </a:r>
            <a:r>
              <a:rPr lang="es-ES_tradnl" sz="1200" b="1" i="0" kern="1200" baseline="30000" noProof="0" dirty="0">
                <a:solidFill>
                  <a:schemeClr val="tx1"/>
                </a:solidFill>
                <a:effectLst/>
                <a:latin typeface="+mn-lt"/>
                <a:ea typeface="+mn-ea"/>
                <a:cs typeface="+mn-cs"/>
              </a:rPr>
              <a:t>32 </a:t>
            </a:r>
            <a:r>
              <a:rPr lang="es-ES_tradnl" sz="1200" b="0" i="0" kern="1200" noProof="0" dirty="0">
                <a:solidFill>
                  <a:schemeClr val="tx1"/>
                </a:solidFill>
                <a:effectLst/>
                <a:latin typeface="+mn-lt"/>
                <a:ea typeface="+mn-ea"/>
                <a:cs typeface="+mn-cs"/>
              </a:rPr>
              <a:t>Pero yo os digo que el que repudia a su mujer, a no ser por causa de fornicación, hace que ella adultere; y el que se casa con la repudiada, comete adulterio.</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Una respuesta al divorcio </a:t>
            </a:r>
            <a:r>
              <a:rPr lang="es-ES_tradnl" b="0" noProof="0" dirty="0">
                <a:solidFill>
                  <a:srgbClr val="141413"/>
                </a:solidFill>
                <a:effectLst/>
                <a:highlight>
                  <a:srgbClr val="00FFFF"/>
                </a:highlight>
                <a:latin typeface="Helvetica" pitchFamily="2" charset="0"/>
              </a:rPr>
              <a:t>(pg. 11,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Muchas personas en nuestras iglesias han sentido los efectos del divorcio, y muchas otras se preguntan cómo responder al divorcio en sus congregaciones y familias. Los alumnos considerarán la perspectiva bíblica sobre varias cuestiones relacionadas con el divorcio.</a:t>
            </a:r>
          </a:p>
          <a:p>
            <a:endParaRPr lang="es-ES_tradnl" sz="1200" kern="1200" dirty="0">
              <a:solidFill>
                <a:schemeClr val="tx1"/>
              </a:solidFill>
              <a:effectLst/>
              <a:highlight>
                <a:srgbClr val="00FFFF"/>
              </a:highligh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baseline="30000" dirty="0">
                <a:solidFill>
                  <a:schemeClr val="tx1"/>
                </a:solidFill>
                <a:effectLst/>
                <a:latin typeface="+mn-lt"/>
                <a:ea typeface="+mn-ea"/>
                <a:cs typeface="+mn-cs"/>
              </a:rPr>
              <a:t>1</a:t>
            </a:r>
            <a:r>
              <a:rPr lang="es-ES_tradnl" sz="1200" kern="1200" dirty="0">
                <a:solidFill>
                  <a:schemeClr val="tx1"/>
                </a:solidFill>
                <a:effectLst/>
                <a:latin typeface="+mn-lt"/>
                <a:ea typeface="+mn-ea"/>
                <a:cs typeface="+mn-cs"/>
              </a:rPr>
              <a:t>. «El divorcio y el nuevo matrimonio», Normas doctrinales AD y otras declaraciones, consultado el 12 de marzo de 2025, https://</a:t>
            </a:r>
            <a:r>
              <a:rPr lang="es-ES_tradnl" sz="1200" kern="1200" dirty="0" err="1">
                <a:solidFill>
                  <a:schemeClr val="tx1"/>
                </a:solidFill>
                <a:effectLst/>
                <a:latin typeface="+mn-lt"/>
                <a:ea typeface="+mn-ea"/>
                <a:cs typeface="+mn-cs"/>
              </a:rPr>
              <a:t>ag.org</a:t>
            </a:r>
            <a:r>
              <a:rPr lang="es-ES_tradnl" sz="1200" kern="1200" dirty="0">
                <a:solidFill>
                  <a:schemeClr val="tx1"/>
                </a:solidFill>
                <a:effectLst/>
                <a:latin typeface="+mn-lt"/>
                <a:ea typeface="+mn-ea"/>
                <a:cs typeface="+mn-cs"/>
              </a:rPr>
              <a:t>/</a:t>
            </a:r>
            <a:r>
              <a:rPr lang="es-ES_tradnl" sz="1200" kern="1200" dirty="0" err="1">
                <a:solidFill>
                  <a:schemeClr val="tx1"/>
                </a:solidFill>
                <a:effectLst/>
                <a:latin typeface="+mn-lt"/>
                <a:ea typeface="+mn-ea"/>
                <a:cs typeface="+mn-cs"/>
              </a:rPr>
              <a:t>Beliefs</a:t>
            </a:r>
            <a:r>
              <a:rPr lang="es-ES_tradnl" sz="1200" kern="1200" dirty="0">
                <a:solidFill>
                  <a:schemeClr val="tx1"/>
                </a:solidFill>
                <a:effectLst/>
                <a:latin typeface="+mn-lt"/>
                <a:ea typeface="+mn-ea"/>
                <a:cs typeface="+mn-cs"/>
              </a:rPr>
              <a:t>/Position-</a:t>
            </a:r>
            <a:r>
              <a:rPr lang="es-ES_tradnl" sz="1200" kern="1200" dirty="0" err="1">
                <a:solidFill>
                  <a:schemeClr val="tx1"/>
                </a:solidFill>
                <a:effectLst/>
                <a:latin typeface="+mn-lt"/>
                <a:ea typeface="+mn-ea"/>
                <a:cs typeface="+mn-cs"/>
              </a:rPr>
              <a:t>Papers</a:t>
            </a:r>
            <a:r>
              <a:rPr lang="es-ES_tradnl" sz="1200" kern="1200" dirty="0">
                <a:solidFill>
                  <a:schemeClr val="tx1"/>
                </a:solidFill>
                <a:effectLst/>
                <a:latin typeface="+mn-lt"/>
                <a:ea typeface="+mn-ea"/>
                <a:cs typeface="+mn-cs"/>
              </a:rPr>
              <a:t>/</a:t>
            </a:r>
            <a:r>
              <a:rPr lang="es-ES_tradnl" sz="1200" kern="1200" dirty="0" err="1">
                <a:solidFill>
                  <a:schemeClr val="tx1"/>
                </a:solidFill>
                <a:effectLst/>
                <a:latin typeface="+mn-lt"/>
                <a:ea typeface="+mn-ea"/>
                <a:cs typeface="+mn-cs"/>
              </a:rPr>
              <a:t>Divorce</a:t>
            </a:r>
            <a:r>
              <a:rPr lang="es-ES_tradnl" sz="1200" kern="1200" dirty="0">
                <a:solidFill>
                  <a:schemeClr val="tx1"/>
                </a:solidFill>
                <a:effectLst/>
                <a:latin typeface="+mn-lt"/>
                <a:ea typeface="+mn-ea"/>
                <a:cs typeface="+mn-cs"/>
              </a:rPr>
              <a:t>-and-</a:t>
            </a:r>
            <a:r>
              <a:rPr lang="es-ES_tradnl" sz="1200" kern="1200" dirty="0" err="1">
                <a:solidFill>
                  <a:schemeClr val="tx1"/>
                </a:solidFill>
                <a:effectLst/>
                <a:latin typeface="+mn-lt"/>
                <a:ea typeface="+mn-ea"/>
                <a:cs typeface="+mn-cs"/>
              </a:rPr>
              <a:t>Remarriage</a:t>
            </a:r>
            <a:r>
              <a:rPr lang="es-ES_tradnl" sz="1200" kern="1200" dirty="0">
                <a:solidFill>
                  <a:schemeClr val="tx1"/>
                </a:solidFill>
                <a:effectLst/>
                <a:latin typeface="+mn-lt"/>
                <a:ea typeface="+mn-ea"/>
                <a:cs typeface="+mn-cs"/>
              </a:rPr>
              <a:t>.</a:t>
            </a:r>
          </a:p>
          <a:p>
            <a:endParaRPr lang="es-ES_tradnl" sz="1200" kern="1200" dirty="0">
              <a:solidFill>
                <a:schemeClr val="tx1"/>
              </a:solidFill>
              <a:effectLst/>
              <a:highlight>
                <a:srgbClr val="00FFFF"/>
              </a:highligh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4A8054B6-2B8D-C9C4-87E1-F576E2A4C49E}"/>
              </a:ext>
            </a:extLst>
          </p:cNvPr>
          <p:cNvPicPr>
            <a:picLocks noChangeAspect="1"/>
          </p:cNvPicPr>
          <p:nvPr userDrawn="1"/>
        </p:nvPicPr>
        <p:blipFill>
          <a:blip r:embed="rId2">
            <a:extLst>
              <a:ext uri="{28A0092B-C50C-407E-A947-70E740481C1C}">
                <a14:useLocalDpi xmlns:a14="http://schemas.microsoft.com/office/drawing/2010/main" val="0"/>
              </a:ext>
            </a:extLst>
          </a:blip>
          <a:srcRect t="27351" b="27351"/>
          <a:stretch/>
        </p:blipFill>
        <p:spPr>
          <a:xfrm>
            <a:off x="917884" y="1056357"/>
            <a:ext cx="16466409" cy="4969556"/>
          </a:xfrm>
          <a:prstGeom prst="rect">
            <a:avLst/>
          </a:prstGeom>
        </p:spPr>
      </p:pic>
      <p:sp>
        <p:nvSpPr>
          <p:cNvPr id="3" name="AutoShape 3">
            <a:extLst>
              <a:ext uri="{FF2B5EF4-FFF2-40B4-BE49-F238E27FC236}">
                <a16:creationId xmlns:a16="http://schemas.microsoft.com/office/drawing/2014/main" id="{1F094351-B235-DBB4-AA9B-D7B700AEF6A4}"/>
              </a:ext>
            </a:extLst>
          </p:cNvPr>
          <p:cNvSpPr/>
          <p:nvPr userDrawn="1"/>
        </p:nvSpPr>
        <p:spPr>
          <a:xfrm>
            <a:off x="910796" y="6025913"/>
            <a:ext cx="6227572" cy="3204730"/>
          </a:xfrm>
          <a:prstGeom prst="rect">
            <a:avLst/>
          </a:prstGeom>
          <a:solidFill>
            <a:srgbClr val="145C6F"/>
          </a:solidFill>
        </p:spPr>
        <p:txBody>
          <a:bodyPr/>
          <a:lstStyle/>
          <a:p>
            <a:endParaRPr lang="en-US" dirty="0"/>
          </a:p>
        </p:txBody>
      </p:sp>
      <p:grpSp>
        <p:nvGrpSpPr>
          <p:cNvPr id="5" name="Group 4">
            <a:extLst>
              <a:ext uri="{FF2B5EF4-FFF2-40B4-BE49-F238E27FC236}">
                <a16:creationId xmlns:a16="http://schemas.microsoft.com/office/drawing/2014/main" id="{5D75D640-A6A2-3D7B-7B44-92FA22590E5F}"/>
              </a:ext>
            </a:extLst>
          </p:cNvPr>
          <p:cNvGrpSpPr/>
          <p:nvPr userDrawn="1"/>
        </p:nvGrpSpPr>
        <p:grpSpPr>
          <a:xfrm>
            <a:off x="1307509" y="6755052"/>
            <a:ext cx="5595058" cy="1884393"/>
            <a:chOff x="1136726" y="7062583"/>
            <a:chExt cx="5798594" cy="1884393"/>
          </a:xfrm>
        </p:grpSpPr>
        <p:sp>
          <p:nvSpPr>
            <p:cNvPr id="10" name="TextBox 6">
              <a:extLst>
                <a:ext uri="{FF2B5EF4-FFF2-40B4-BE49-F238E27FC236}">
                  <a16:creationId xmlns:a16="http://schemas.microsoft.com/office/drawing/2014/main" id="{54A1381B-5B50-3BC9-FE94-8EFF642ABD79}"/>
                </a:ext>
              </a:extLst>
            </p:cNvPr>
            <p:cNvSpPr txBox="1"/>
            <p:nvPr userDrawn="1"/>
          </p:nvSpPr>
          <p:spPr>
            <a:xfrm>
              <a:off x="1136726" y="7062583"/>
              <a:ext cx="5332916" cy="711926"/>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EL SERMÓN DEL</a:t>
              </a:r>
            </a:p>
          </p:txBody>
        </p:sp>
        <p:sp>
          <p:nvSpPr>
            <p:cNvPr id="13" name="TextBox 6">
              <a:extLst>
                <a:ext uri="{FF2B5EF4-FFF2-40B4-BE49-F238E27FC236}">
                  <a16:creationId xmlns:a16="http://schemas.microsoft.com/office/drawing/2014/main" id="{DD30BF2C-1E44-79C7-10E4-66B7D03A930A}"/>
                </a:ext>
              </a:extLst>
            </p:cNvPr>
            <p:cNvSpPr txBox="1"/>
            <p:nvPr userDrawn="1"/>
          </p:nvSpPr>
          <p:spPr>
            <a:xfrm>
              <a:off x="1136726" y="8120018"/>
              <a:ext cx="5798594"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MONTE</a:t>
              </a:r>
            </a:p>
          </p:txBody>
        </p:sp>
      </p:grpSp>
      <p:sp>
        <p:nvSpPr>
          <p:cNvPr id="14" name="AutoShape 4">
            <a:extLst>
              <a:ext uri="{FF2B5EF4-FFF2-40B4-BE49-F238E27FC236}">
                <a16:creationId xmlns:a16="http://schemas.microsoft.com/office/drawing/2014/main" id="{6E7E2E63-E4CF-5BC4-959D-DD446E29F721}"/>
              </a:ext>
            </a:extLst>
          </p:cNvPr>
          <p:cNvSpPr/>
          <p:nvPr userDrawn="1"/>
        </p:nvSpPr>
        <p:spPr>
          <a:xfrm>
            <a:off x="7164507" y="6025913"/>
            <a:ext cx="10238836" cy="3204730"/>
          </a:xfrm>
          <a:prstGeom prst="rect">
            <a:avLst/>
          </a:prstGeom>
          <a:solidFill>
            <a:schemeClr val="bg1"/>
          </a:solidFill>
        </p:spPr>
        <p:txBody>
          <a:bodyPr/>
          <a:lstStyle/>
          <a:p>
            <a:endParaRPr lang="es-ES_tradnl"/>
          </a:p>
        </p:txBody>
      </p:sp>
      <p:sp>
        <p:nvSpPr>
          <p:cNvPr id="15" name="AutoShape 4">
            <a:extLst>
              <a:ext uri="{FF2B5EF4-FFF2-40B4-BE49-F238E27FC236}">
                <a16:creationId xmlns:a16="http://schemas.microsoft.com/office/drawing/2014/main" id="{07113368-384E-AE96-F2B7-F06DBF77F950}"/>
              </a:ext>
            </a:extLst>
          </p:cNvPr>
          <p:cNvSpPr/>
          <p:nvPr userDrawn="1"/>
        </p:nvSpPr>
        <p:spPr>
          <a:xfrm>
            <a:off x="7164506" y="6025912"/>
            <a:ext cx="10264976" cy="3204730"/>
          </a:xfrm>
          <a:prstGeom prst="rect">
            <a:avLst/>
          </a:prstGeom>
          <a:solidFill>
            <a:srgbClr val="145C6F">
              <a:alpha val="35000"/>
            </a:srgbClr>
          </a:solidFill>
        </p:spPr>
        <p:txBody>
          <a:bodyPr/>
          <a:lstStyle/>
          <a:p>
            <a:endParaRPr lang="es-ES_tradnl"/>
          </a:p>
        </p:txBody>
      </p:sp>
      <p:sp>
        <p:nvSpPr>
          <p:cNvPr id="16" name="TextBox 7">
            <a:extLst>
              <a:ext uri="{FF2B5EF4-FFF2-40B4-BE49-F238E27FC236}">
                <a16:creationId xmlns:a16="http://schemas.microsoft.com/office/drawing/2014/main" id="{DADB65B3-779E-4851-E350-911293552F81}"/>
              </a:ext>
            </a:extLst>
          </p:cNvPr>
          <p:cNvSpPr txBox="1"/>
          <p:nvPr userDrawn="1"/>
        </p:nvSpPr>
        <p:spPr>
          <a:xfrm>
            <a:off x="7558846" y="6284205"/>
            <a:ext cx="9633681" cy="2643929"/>
          </a:xfrm>
          <a:prstGeom prst="rect">
            <a:avLst/>
          </a:prstGeom>
          <a:noFill/>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s-ES_tradnl" sz="2600" b="0" i="1" spc="169" noProof="0" dirty="0">
                <a:solidFill>
                  <a:srgbClr val="1C2327"/>
                </a:solidFill>
                <a:effectLst/>
                <a:latin typeface="Corbel" panose="020B0503020204020204" pitchFamily="34" charset="0"/>
              </a:rPr>
              <a:t>Durante las próximas semanas, analizaremos la serie de enseñanzas más famosas de Jesús, conocida como el Sermón del Monte, donde Jesús abordó temas desde la ética y las actitudes hasta las acciones y sus consecuencias. Él sentó las bases de la verdad para todos aquellos que lo seguirían.</a:t>
            </a:r>
            <a:endParaRPr lang="es-ES_tradnl" sz="2600" b="0" i="0" noProof="0" dirty="0">
              <a:effectLst/>
              <a:latin typeface="Franklin Gothic Medium" panose="020B0603020102020204" pitchFamily="34" charset="0"/>
            </a:endParaRPr>
          </a:p>
        </p:txBody>
      </p:sp>
      <p:sp>
        <p:nvSpPr>
          <p:cNvPr id="17" name="TextBox 8">
            <a:extLst>
              <a:ext uri="{FF2B5EF4-FFF2-40B4-BE49-F238E27FC236}">
                <a16:creationId xmlns:a16="http://schemas.microsoft.com/office/drawing/2014/main" id="{555ECA7A-3EB1-C1BA-83CC-CDAF9D2D02D9}"/>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12, UNIDAD 1, MARZO A AGOSTO 2026</a:t>
            </a:r>
          </a:p>
        </p:txBody>
      </p:sp>
      <p:pic>
        <p:nvPicPr>
          <p:cNvPr id="18" name="Picture 17">
            <a:extLst>
              <a:ext uri="{FF2B5EF4-FFF2-40B4-BE49-F238E27FC236}">
                <a16:creationId xmlns:a16="http://schemas.microsoft.com/office/drawing/2014/main" id="{00BAD4F1-7CDF-4C65-1C37-E0ACAE2AB1F7}"/>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32004"/>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145C6F">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a:solidFill>
            <a:srgbClr val="CCC9D9"/>
          </a:solidFill>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145C6F">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s-ES_tradnl"/>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6F289087-AAE6-E370-559A-4F13AFEFD59C}"/>
              </a:ext>
            </a:extLst>
          </p:cNvPr>
          <p:cNvSpPr txBox="1"/>
          <p:nvPr userDrawn="1"/>
        </p:nvSpPr>
        <p:spPr>
          <a:xfrm>
            <a:off x="2837554" y="5042087"/>
            <a:ext cx="3127777" cy="833754"/>
          </a:xfrm>
          <a:prstGeom prst="rect">
            <a:avLst/>
          </a:prstGeom>
        </p:spPr>
        <p:txBody>
          <a:bodyPr wrap="square" lIns="0" tIns="0" rIns="0" bIns="0" rtlCol="0" anchor="t">
            <a:spAutoFit/>
          </a:bodyPr>
          <a:lstStyle/>
          <a:p>
            <a:pPr algn="ctr">
              <a:lnSpc>
                <a:spcPts val="3359"/>
              </a:lnSpc>
            </a:pPr>
            <a:r>
              <a:rPr lang="en-US" sz="2600" dirty="0">
                <a:solidFill>
                  <a:srgbClr val="FFFFFF"/>
                </a:solidFill>
                <a:latin typeface="Franklin Gothic Medium" panose="020B0603020102020204" pitchFamily="34" charset="0"/>
              </a:rPr>
              <a:t>VERSÍCULO CLAVE</a:t>
            </a:r>
          </a:p>
          <a:p>
            <a:pPr algn="ctr">
              <a:lnSpc>
                <a:spcPts val="3359"/>
              </a:lnSpc>
            </a:pPr>
            <a:r>
              <a:rPr lang="en-US" sz="2400" dirty="0">
                <a:solidFill>
                  <a:srgbClr val="FFFFFF"/>
                </a:solidFill>
                <a:latin typeface="Franklin Gothic Medium" panose="020B0603020102020204" pitchFamily="34" charset="0"/>
              </a:rPr>
              <a:t>LUCAS 10:27</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4013" r="23236"/>
          <a:stretch>
            <a:fillRect/>
          </a:stretch>
        </p:blipFill>
        <p:spPr>
          <a:xfrm>
            <a:off x="914400" y="1104900"/>
            <a:ext cx="77628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906755"/>
            <a:ext cx="10434181" cy="1897820"/>
          </a:xfrm>
          <a:prstGeom prst="rect">
            <a:avLst/>
          </a:prstGeom>
          <a:solidFill>
            <a:srgbClr val="145C6F"/>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EVITE LA IRA Y LA LUJURIA</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9133794"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INTEGRIDAD EN EL MATRIMONIO Y EN EL HABLA</a:t>
            </a:r>
          </a:p>
        </p:txBody>
      </p:sp>
      <p:pic>
        <p:nvPicPr>
          <p:cNvPr id="5" name="Picture 4">
            <a:extLst>
              <a:ext uri="{FF2B5EF4-FFF2-40B4-BE49-F238E27FC236}">
                <a16:creationId xmlns:a16="http://schemas.microsoft.com/office/drawing/2014/main" id="{70B41B3E-C5CA-4A6B-3F0B-B639E86EEA31}"/>
              </a:ext>
            </a:extLst>
          </p:cNvPr>
          <p:cNvPicPr>
            <a:picLocks noChangeAspect="1"/>
          </p:cNvPicPr>
          <p:nvPr userDrawn="1"/>
        </p:nvPicPr>
        <p:blipFill>
          <a:blip r:embed="rId2">
            <a:extLst>
              <a:ext uri="{28A0092B-C50C-407E-A947-70E740481C1C}">
                <a14:useLocalDpi xmlns:a14="http://schemas.microsoft.com/office/drawing/2010/main" val="0"/>
              </a:ext>
            </a:extLst>
          </a:blip>
          <a:srcRect l="21944" r="12305"/>
          <a:stretch/>
        </p:blipFill>
        <p:spPr>
          <a:xfrm>
            <a:off x="1017813" y="1104900"/>
            <a:ext cx="7648575" cy="7754938"/>
          </a:xfrm>
          <a:prstGeom prst="rect">
            <a:avLst/>
          </a:prstGeom>
        </p:spPr>
      </p:pic>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4580" r="9628"/>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145C6F"/>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AMA A TUS ENEMIGOS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F1DB30-BAAD-55E0-8683-C11156F13DB6}"/>
              </a:ext>
            </a:extLst>
          </p:cNvPr>
          <p:cNvPicPr>
            <a:picLocks noChangeAspect="1"/>
          </p:cNvPicPr>
          <p:nvPr userDrawn="1"/>
        </p:nvPicPr>
        <p:blipFill>
          <a:blip r:embed="rId2">
            <a:extLst>
              <a:ext uri="{28A0092B-C50C-407E-A947-70E740481C1C}">
                <a14:useLocalDpi xmlns:a14="http://schemas.microsoft.com/office/drawing/2010/main" val="0"/>
              </a:ext>
            </a:extLst>
          </a:blip>
          <a:srcRect l="23982" r="2398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145C6F"/>
          </a:solidFill>
        </p:spPr>
        <p:txBody>
          <a:bodyPr/>
          <a:lstStyle/>
          <a:p>
            <a:endParaRPr lang="en-US" dirty="0"/>
          </a:p>
        </p:txBody>
      </p:sp>
      <p:sp>
        <p:nvSpPr>
          <p:cNvPr id="3" name="TextBox 2">
            <a:extLst>
              <a:ext uri="{FF2B5EF4-FFF2-40B4-BE49-F238E27FC236}">
                <a16:creationId xmlns:a16="http://schemas.microsoft.com/office/drawing/2014/main" id="{C179DC81-DC4F-0F99-37B7-3CEFB6FDC7CC}"/>
              </a:ext>
            </a:extLst>
          </p:cNvPr>
          <p:cNvSpPr txBox="1"/>
          <p:nvPr userDrawn="1"/>
        </p:nvSpPr>
        <p:spPr>
          <a:xfrm>
            <a:off x="1371600" y="1579764"/>
            <a:ext cx="8915399" cy="796949"/>
          </a:xfrm>
          <a:prstGeom prst="rect">
            <a:avLst/>
          </a:prstGeom>
        </p:spPr>
        <p:txBody>
          <a:bodyPr wrap="square" lIns="0" tIns="0" rIns="0" bIns="0" rtlCol="0" anchor="ctr" anchorCtr="0">
            <a:spAutoFit/>
          </a:bodyPr>
          <a:lstStyle/>
          <a:p>
            <a:pPr>
              <a:lnSpc>
                <a:spcPts val="6599"/>
              </a:lnSpc>
            </a:pPr>
            <a:r>
              <a:rPr lang="en-US" sz="5000"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145C6F"/>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txBody>
          <a:bodyPr/>
          <a:lstStyle/>
          <a:p>
            <a:endParaRPr lang="es-ES_tradnl"/>
          </a:p>
        </p:txBody>
      </p:sp>
      <p:sp>
        <p:nvSpPr>
          <p:cNvPr id="6" name="TextBox 5">
            <a:extLst>
              <a:ext uri="{FF2B5EF4-FFF2-40B4-BE49-F238E27FC236}">
                <a16:creationId xmlns:a16="http://schemas.microsoft.com/office/drawing/2014/main" id="{84D0F9DF-DE18-DB80-FCDF-C593EFCBC256}"/>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0E860FB-66E1-9456-BC42-E2C255BAA295}"/>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10" name="Group 9">
            <a:extLst>
              <a:ext uri="{FF2B5EF4-FFF2-40B4-BE49-F238E27FC236}">
                <a16:creationId xmlns:a16="http://schemas.microsoft.com/office/drawing/2014/main" id="{E3C4D4A6-4710-AA66-3214-3EF3901A2744}"/>
              </a:ext>
            </a:extLst>
          </p:cNvPr>
          <p:cNvGrpSpPr/>
          <p:nvPr userDrawn="1"/>
        </p:nvGrpSpPr>
        <p:grpSpPr>
          <a:xfrm>
            <a:off x="9332443" y="2253309"/>
            <a:ext cx="8955558" cy="5780383"/>
            <a:chOff x="0" y="0"/>
            <a:chExt cx="3034592" cy="1955339"/>
          </a:xfrm>
        </p:grpSpPr>
        <p:sp>
          <p:nvSpPr>
            <p:cNvPr id="11" name="Freeform 10">
              <a:extLst>
                <a:ext uri="{FF2B5EF4-FFF2-40B4-BE49-F238E27FC236}">
                  <a16:creationId xmlns:a16="http://schemas.microsoft.com/office/drawing/2014/main" id="{2D83A1AB-F7B5-46C8-2D70-590D7203EA06}"/>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s-ES_tradnl"/>
            </a:p>
          </p:txBody>
        </p:sp>
      </p:grpSp>
      <p:sp>
        <p:nvSpPr>
          <p:cNvPr id="12" name="AutoShape 7">
            <a:extLst>
              <a:ext uri="{FF2B5EF4-FFF2-40B4-BE49-F238E27FC236}">
                <a16:creationId xmlns:a16="http://schemas.microsoft.com/office/drawing/2014/main" id="{062B409A-A90F-6E0D-D0CF-F81E1BD46FA5}"/>
              </a:ext>
            </a:extLst>
          </p:cNvPr>
          <p:cNvSpPr/>
          <p:nvPr userDrawn="1"/>
        </p:nvSpPr>
        <p:spPr>
          <a:xfrm>
            <a:off x="9702445" y="4623372"/>
            <a:ext cx="8600872" cy="64008"/>
          </a:xfrm>
          <a:prstGeom prst="rect">
            <a:avLst/>
          </a:prstGeom>
          <a:solidFill>
            <a:srgbClr val="145C6F"/>
          </a:solidFill>
        </p:spPr>
        <p:txBody>
          <a:bodyPr/>
          <a:lstStyle/>
          <a:p>
            <a:endParaRPr lang="es-ES_tradnl"/>
          </a:p>
        </p:txBody>
      </p:sp>
      <p:sp>
        <p:nvSpPr>
          <p:cNvPr id="13" name="TextBox 12">
            <a:extLst>
              <a:ext uri="{FF2B5EF4-FFF2-40B4-BE49-F238E27FC236}">
                <a16:creationId xmlns:a16="http://schemas.microsoft.com/office/drawing/2014/main" id="{D953F19C-254B-6D5D-9439-8D475E25F0D3}"/>
              </a:ext>
            </a:extLst>
          </p:cNvPr>
          <p:cNvSpPr txBox="1"/>
          <p:nvPr userDrawn="1"/>
        </p:nvSpPr>
        <p:spPr>
          <a:xfrm>
            <a:off x="9702445" y="2598378"/>
            <a:ext cx="6567460" cy="163455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a:t>
            </a:r>
            <a:r>
              <a:rPr lang="en-US" sz="2600" spc="169" dirty="0" err="1">
                <a:solidFill>
                  <a:srgbClr val="FFFFFF"/>
                </a:solidFill>
                <a:latin typeface="Franklin Gothic Medium" panose="020B0603020102020204" pitchFamily="34" charset="0"/>
              </a:rPr>
              <a:t>por</a:t>
            </a:r>
            <a:r>
              <a:rPr lang="en-US" sz="2600" spc="169" dirty="0">
                <a:solidFill>
                  <a:srgbClr val="FFFFFF"/>
                </a:solidFill>
                <a:latin typeface="Franklin Gothic Medium" panose="020B0603020102020204" pitchFamily="34" charset="0"/>
              </a:rPr>
              <a:t>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Todos </a:t>
            </a:r>
            <a:r>
              <a:rPr lang="en-US" sz="1613" b="0" i="1" spc="104" dirty="0" err="1">
                <a:solidFill>
                  <a:srgbClr val="FFFFFF"/>
                </a:solidFill>
                <a:latin typeface="Franklin Gothic Medium" panose="020B0603020102020204" pitchFamily="34" charset="0"/>
              </a:rPr>
              <a:t>los</a:t>
            </a:r>
            <a:r>
              <a:rPr lang="en-US" sz="1613" b="0" i="1" spc="104" dirty="0">
                <a:solidFill>
                  <a:srgbClr val="FFFFFF"/>
                </a:solidFill>
                <a:latin typeface="Franklin Gothic Medium" panose="020B0603020102020204" pitchFamily="34" charset="0"/>
              </a:rPr>
              <a:t> derechos </a:t>
            </a:r>
            <a:r>
              <a:rPr lang="en-US" sz="1613" b="0" i="1" spc="104" dirty="0" err="1">
                <a:solidFill>
                  <a:srgbClr val="FFFFFF"/>
                </a:solidFill>
                <a:latin typeface="Franklin Gothic Medium" panose="020B0603020102020204" pitchFamily="34" charset="0"/>
              </a:rPr>
              <a:t>reservados</a:t>
            </a:r>
            <a:r>
              <a:rPr lang="en-US" sz="1613" b="0" i="1" spc="104" dirty="0">
                <a:solidFill>
                  <a:srgbClr val="FFFFFF"/>
                </a:solidFill>
                <a:latin typeface="Franklin Gothic Medium" panose="020B0603020102020204" pitchFamily="34" charset="0"/>
              </a:rPr>
              <a:t>.</a:t>
            </a:r>
          </a:p>
        </p:txBody>
      </p:sp>
      <p:sp>
        <p:nvSpPr>
          <p:cNvPr id="14" name="TextBox 13">
            <a:extLst>
              <a:ext uri="{FF2B5EF4-FFF2-40B4-BE49-F238E27FC236}">
                <a16:creationId xmlns:a16="http://schemas.microsoft.com/office/drawing/2014/main" id="{ACA291F1-8718-E6B5-993A-4C29BCA79E8D}"/>
              </a:ext>
            </a:extLst>
          </p:cNvPr>
          <p:cNvSpPr txBox="1"/>
          <p:nvPr userDrawn="1"/>
        </p:nvSpPr>
        <p:spPr>
          <a:xfrm>
            <a:off x="9702445" y="5048768"/>
            <a:ext cx="6567460" cy="2103140"/>
          </a:xfrm>
          <a:prstGeom prst="rect">
            <a:avLst/>
          </a:prstGeom>
        </p:spPr>
        <p:txBody>
          <a:bodyPr lIns="0" tIns="0" rIns="0" bIns="0" rtlCol="0" anchor="t">
            <a:spAutoFit/>
          </a:bodyPr>
          <a:lstStyle/>
          <a:p>
            <a:pPr>
              <a:lnSpc>
                <a:spcPts val="1919"/>
              </a:lnSpc>
            </a:pPr>
            <a:r>
              <a:rPr lang="es-ES_tradnl" sz="1499" spc="97" noProof="0" dirty="0">
                <a:solidFill>
                  <a:srgbClr val="FFFFFF"/>
                </a:solidFill>
                <a:latin typeface="Corbel" panose="020B0503020204020204" pitchFamily="34" charset="0"/>
              </a:rPr>
              <a:t>Las fotografías son propiedad de </a:t>
            </a:r>
            <a:r>
              <a:rPr lang="en-US" sz="1499" spc="97" dirty="0">
                <a:solidFill>
                  <a:srgbClr val="FFFFFF"/>
                </a:solidFill>
                <a:latin typeface="Corbel" panose="020B0503020204020204" pitchFamily="34" charset="0"/>
              </a:rPr>
              <a:t>GPH y Getty Images.</a:t>
            </a:r>
          </a:p>
          <a:p>
            <a:pPr>
              <a:lnSpc>
                <a:spcPts val="1919"/>
              </a:lnSpc>
            </a:pPr>
            <a:endParaRPr lang="en-US" sz="1499" spc="97" dirty="0">
              <a:solidFill>
                <a:srgbClr val="FFFFFF"/>
              </a:solidFill>
              <a:latin typeface="Corbel" panose="020B0503020204020204" pitchFamily="34" charset="0"/>
            </a:endParaRPr>
          </a:p>
          <a:p>
            <a:r>
              <a:rPr lang="es-ES_tradnl" sz="15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500" noProof="0" dirty="0">
              <a:solidFill>
                <a:schemeClr val="bg1"/>
              </a:solidFill>
              <a:effectLst/>
              <a:latin typeface="Minion Pro"/>
            </a:endParaRPr>
          </a:p>
          <a:p>
            <a:r>
              <a:rPr lang="es-ES_tradnl" sz="1500" noProof="0" dirty="0">
                <a:solidFill>
                  <a:schemeClr val="bg1"/>
                </a:solidFill>
                <a:effectLst/>
                <a:latin typeface="Minion Pro"/>
              </a:rPr>
              <a:t>El texto bíblico indicado con «</a:t>
            </a:r>
            <a:r>
              <a:rPr lang="es-ES_tradnl" sz="1500" cap="small" baseline="0" noProof="0" dirty="0" err="1">
                <a:solidFill>
                  <a:schemeClr val="bg1"/>
                </a:solidFill>
                <a:effectLst/>
                <a:latin typeface="Minion Pro"/>
              </a:rPr>
              <a:t>ntv</a:t>
            </a:r>
            <a:r>
              <a:rPr lang="es-ES_tradnl" sz="1500" noProof="0" dirty="0">
                <a:solidFill>
                  <a:schemeClr val="bg1"/>
                </a:solidFill>
                <a:effectLst/>
                <a:latin typeface="Minion Pro"/>
              </a:rPr>
              <a:t>» ha sido tomado de la Santa Biblia, Nueva Traducción Viviente, copyright © 2010. Usadas con permiso de Tyndale House </a:t>
            </a:r>
            <a:r>
              <a:rPr lang="es-ES_tradnl" sz="1500" noProof="0" dirty="0" err="1">
                <a:solidFill>
                  <a:schemeClr val="bg1"/>
                </a:solidFill>
                <a:effectLst/>
                <a:latin typeface="Minion Pro"/>
              </a:rPr>
              <a:t>Publishers</a:t>
            </a:r>
            <a:r>
              <a:rPr lang="es-ES_tradnl" sz="1500" noProof="0" dirty="0">
                <a:solidFill>
                  <a:schemeClr val="bg1"/>
                </a:solidFill>
                <a:effectLst/>
                <a:latin typeface="Minion Pro"/>
              </a:rPr>
              <a:t>, Carol </a:t>
            </a:r>
            <a:r>
              <a:rPr lang="es-ES_tradnl" sz="1500" noProof="0" dirty="0" err="1">
                <a:solidFill>
                  <a:schemeClr val="bg1"/>
                </a:solidFill>
                <a:effectLst/>
                <a:latin typeface="Minion Pro"/>
              </a:rPr>
              <a:t>Stream</a:t>
            </a:r>
            <a:r>
              <a:rPr lang="es-ES_tradnl" sz="1500" noProof="0" dirty="0">
                <a:solidFill>
                  <a:schemeClr val="bg1"/>
                </a:solidFill>
                <a:effectLst/>
                <a:latin typeface="Minion Pro"/>
              </a:rPr>
              <a:t>, Illinois 60188. 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sp>
        <p:nvSpPr>
          <p:cNvPr id="11" name="AutoShape 4">
            <a:extLst>
              <a:ext uri="{FF2B5EF4-FFF2-40B4-BE49-F238E27FC236}">
                <a16:creationId xmlns:a16="http://schemas.microsoft.com/office/drawing/2014/main" id="{2031CE6A-9722-1384-E31D-E1D6DC17F81C}"/>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
        <p:nvSpPr>
          <p:cNvPr id="12" name="AutoShape 7">
            <a:extLst>
              <a:ext uri="{FF2B5EF4-FFF2-40B4-BE49-F238E27FC236}">
                <a16:creationId xmlns:a16="http://schemas.microsoft.com/office/drawing/2014/main" id="{B843022C-161D-713D-9F6A-8B7563355B48}"/>
              </a:ext>
            </a:extLst>
          </p:cNvPr>
          <p:cNvSpPr/>
          <p:nvPr userDrawn="1"/>
        </p:nvSpPr>
        <p:spPr>
          <a:xfrm>
            <a:off x="9687128" y="5600700"/>
            <a:ext cx="8600872" cy="62928"/>
          </a:xfrm>
          <a:prstGeom prst="rect">
            <a:avLst/>
          </a:prstGeom>
          <a:solidFill>
            <a:srgbClr val="145C6F"/>
          </a:solidFill>
          <a:ln>
            <a:noFill/>
          </a:ln>
        </p:spPr>
        <p:txBody>
          <a:bodyPr/>
          <a:lstStyle/>
          <a:p>
            <a:endParaRPr lang="es-ES_tradnl"/>
          </a:p>
        </p:txBody>
      </p:sp>
      <p:sp>
        <p:nvSpPr>
          <p:cNvPr id="13" name="TextBox 12">
            <a:extLst>
              <a:ext uri="{FF2B5EF4-FFF2-40B4-BE49-F238E27FC236}">
                <a16:creationId xmlns:a16="http://schemas.microsoft.com/office/drawing/2014/main" id="{D443E785-507C-586E-4B16-BCC3B76279E4}"/>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pic>
        <p:nvPicPr>
          <p:cNvPr id="14" name="Picture 13" descr="Close-up of a book open&#10;&#10;AI-generated content may be incorrect.">
            <a:extLst>
              <a:ext uri="{FF2B5EF4-FFF2-40B4-BE49-F238E27FC236}">
                <a16:creationId xmlns:a16="http://schemas.microsoft.com/office/drawing/2014/main" id="{AA8DDEF9-CA8C-3C43-A3A5-C9FCD8E7BDA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34" y="5443"/>
            <a:ext cx="9241971" cy="10281557"/>
          </a:xfrm>
          <a:prstGeom prst="rect">
            <a:avLst/>
          </a:prstGeom>
        </p:spPr>
      </p:pic>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solidFill>
            <a:srgbClr val="CCC9D9"/>
          </a:solidFill>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145C6F"/>
          </a:solidFill>
        </p:spPr>
        <p:txBody>
          <a:bodyPr/>
          <a:lstStyle/>
          <a:p>
            <a:endParaRPr lang="es-ES_tradnl"/>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429000" y="9715500"/>
            <a:ext cx="11091481" cy="397738"/>
          </a:xfrm>
          <a:prstGeom prst="rect">
            <a:avLst/>
          </a:prstGeom>
          <a:solidFill>
            <a:srgbClr val="145C6F"/>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2—LA MORALIDAD CRISTIANA</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Mateo 5:33–37</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JURAMENTO Y VOTOS</a:t>
            </a:r>
          </a:p>
        </p:txBody>
      </p:sp>
      <p:sp>
        <p:nvSpPr>
          <p:cNvPr id="8" name="TextBox 5">
            <a:extLst>
              <a:ext uri="{FF2B5EF4-FFF2-40B4-BE49-F238E27FC236}">
                <a16:creationId xmlns:a16="http://schemas.microsoft.com/office/drawing/2014/main" id="{262E24A3-FEEB-26CA-9A5E-469B249300FC}"/>
              </a:ext>
            </a:extLst>
          </p:cNvPr>
          <p:cNvSpPr txBox="1"/>
          <p:nvPr/>
        </p:nvSpPr>
        <p:spPr>
          <a:xfrm>
            <a:off x="9451299"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Mateo 5:31,32</a:t>
            </a:r>
          </a:p>
        </p:txBody>
      </p:sp>
      <p:sp>
        <p:nvSpPr>
          <p:cNvPr id="9" name="TextBox 6">
            <a:extLst>
              <a:ext uri="{FF2B5EF4-FFF2-40B4-BE49-F238E27FC236}">
                <a16:creationId xmlns:a16="http://schemas.microsoft.com/office/drawing/2014/main" id="{63F01EED-890D-7FD4-85BC-684DD754CED8}"/>
              </a:ext>
            </a:extLst>
          </p:cNvPr>
          <p:cNvSpPr txBox="1"/>
          <p:nvPr/>
        </p:nvSpPr>
        <p:spPr>
          <a:xfrm>
            <a:off x="9451299"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ABANDONO Y ADULTERIO</a:t>
            </a:r>
          </a:p>
        </p:txBody>
      </p:sp>
    </p:spTree>
    <p:extLst>
      <p:ext uri="{BB962C8B-B14F-4D97-AF65-F5344CB8AC3E}">
        <p14:creationId xmlns:p14="http://schemas.microsoft.com/office/powerpoint/2010/main" val="3663860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762000" y="3771900"/>
            <a:ext cx="92964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¿Por qué cree que Jesús dedicó el tiempo en su sermón para enfatizar la importancia de decir la verdad y cumplir las promesas?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¿Qué significa ser sal y luz en una cultura donde la mentira y la exageración se están volviendo algo común?</a:t>
            </a:r>
          </a:p>
        </p:txBody>
      </p:sp>
    </p:spTree>
    <p:extLst>
      <p:ext uri="{BB962C8B-B14F-4D97-AF65-F5344CB8AC3E}">
        <p14:creationId xmlns:p14="http://schemas.microsoft.com/office/powerpoint/2010/main" val="463717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Mateo 5:38–42</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s-ES_tradnl" sz="3200" spc="160" dirty="0">
                <a:solidFill>
                  <a:srgbClr val="FFFFFF"/>
                </a:solidFill>
                <a:latin typeface="Franklin Gothic Medium" panose="020B0603020102020204" pitchFamily="34" charset="0"/>
              </a:rPr>
              <a:t>BONDAD EN LUGAR DE VENGANZA</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F6EE60-97CE-096B-DE9D-CDB9F54ECF43}"/>
              </a:ext>
            </a:extLst>
          </p:cNvPr>
          <p:cNvSpPr txBox="1"/>
          <p:nvPr/>
        </p:nvSpPr>
        <p:spPr>
          <a:xfrm>
            <a:off x="2141034" y="3813717"/>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266E8908-7924-72A8-1BDB-03B2DC86E2B5}"/>
              </a:ext>
            </a:extLst>
          </p:cNvPr>
          <p:cNvSpPr txBox="1"/>
          <p:nvPr/>
        </p:nvSpPr>
        <p:spPr>
          <a:xfrm>
            <a:off x="762000" y="3771900"/>
            <a:ext cx="91440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¿Cuáles son algunas formas prácticas en que los cristianos pueden promover la paz, el perdón y la reconciliación en sus comunidades?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¿Cuáles son otros ejemplos bíblicos o históricos de cómo responder al maltrato de forma no violenta y sin represalias?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¿Cuál fue el resultado?</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Mateo 5:43–48</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AMAR EN VEZ DE ODIAR</a:t>
            </a:r>
          </a:p>
        </p:txBody>
      </p:sp>
      <p:sp>
        <p:nvSpPr>
          <p:cNvPr id="2" name="TextBox 5">
            <a:extLst>
              <a:ext uri="{FF2B5EF4-FFF2-40B4-BE49-F238E27FC236}">
                <a16:creationId xmlns:a16="http://schemas.microsoft.com/office/drawing/2014/main" id="{45955808-E55B-3F84-886E-0A8AB0A35E19}"/>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Mateo 5:38–42</a:t>
            </a:r>
          </a:p>
        </p:txBody>
      </p:sp>
      <p:sp>
        <p:nvSpPr>
          <p:cNvPr id="3" name="TextBox 6">
            <a:extLst>
              <a:ext uri="{FF2B5EF4-FFF2-40B4-BE49-F238E27FC236}">
                <a16:creationId xmlns:a16="http://schemas.microsoft.com/office/drawing/2014/main" id="{2642E976-C231-C346-6351-480E69113D23}"/>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s-ES_tradnl" sz="3200" spc="160" noProof="0" dirty="0">
                <a:solidFill>
                  <a:srgbClr val="FFFFFF"/>
                </a:solidFill>
                <a:latin typeface="Franklin Gothic Medium" panose="020B0603020102020204" pitchFamily="34" charset="0"/>
              </a:rPr>
              <a:t>BONDAD EN LUGAR DE VENGANZA</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14400" y="4000500"/>
            <a:ext cx="89916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¿Cuáles son algunas formas en que los cristianos pueden mostrar amor a sus perseguidores o enemigos?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¿Alguna vez ha orado por alguien que lo estaba maltratando? ¿Qué sucedió?</a:t>
            </a:r>
          </a:p>
        </p:txBody>
      </p:sp>
    </p:spTree>
    <p:extLst>
      <p:ext uri="{BB962C8B-B14F-4D97-AF65-F5344CB8AC3E}">
        <p14:creationId xmlns:p14="http://schemas.microsoft.com/office/powerpoint/2010/main" val="9555553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295400" y="3390900"/>
            <a:ext cx="7467600" cy="5539978"/>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Si está experimentando conflictos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en el trabajo o en sus relaciones,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practique activamente el perdón y busque la reconciliación.</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Evalúe su consumo de medios de comunicación y comprométase a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procurar la pureza.</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Haga una lista de formas en que puede promover la paz y la justicia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en su comunidad.</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97595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Dios es honrado a través de </a:t>
            </a:r>
            <a:r>
              <a:rPr lang="es-ES_tradnl" sz="3600" i="1" noProof="0">
                <a:solidFill>
                  <a:schemeClr val="bg1"/>
                </a:solidFill>
                <a:latin typeface="Corbel" panose="020B0503020204020204" pitchFamily="34" charset="0"/>
              </a:rPr>
              <a:t>nuestra devoción a Él.</a:t>
            </a:r>
            <a:endParaRPr lang="es-ES_tradnl" sz="3600" i="1" noProof="0" dirty="0">
              <a:solidFill>
                <a:schemeClr val="bg1"/>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3</a:t>
            </a:r>
            <a:br>
              <a:rPr lang="en-US" sz="4400" i="0" dirty="0">
                <a:solidFill>
                  <a:schemeClr val="bg1">
                    <a:lumMod val="95000"/>
                  </a:schemeClr>
                </a:solidFill>
                <a:latin typeface="Franklin Gothic Medium" panose="020B0603020102020204" pitchFamily="34" charset="0"/>
              </a:rPr>
            </a:br>
            <a:r>
              <a:rPr lang="en-US" sz="4400" i="0" dirty="0">
                <a:solidFill>
                  <a:schemeClr val="bg1">
                    <a:lumMod val="95000"/>
                  </a:schemeClr>
                </a:solidFill>
                <a:latin typeface="Franklin Gothic Medium" panose="020B0603020102020204" pitchFamily="34" charset="0"/>
              </a:rPr>
              <a:t>LA DEVOCIÓN CRISITIANA</a:t>
            </a: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EEAC3243-7C18-AB9C-D17A-07F1094D562F}"/>
              </a:ext>
            </a:extLst>
          </p:cNvPr>
          <p:cNvSpPr txBox="1"/>
          <p:nvPr/>
        </p:nvSpPr>
        <p:spPr>
          <a:xfrm>
            <a:off x="9702445" y="5981700"/>
            <a:ext cx="790638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Los ciudadanos del reino de Dios se caracterizan por su moralidad cristiana.</a:t>
            </a:r>
          </a:p>
        </p:txBody>
      </p:sp>
      <p:sp>
        <p:nvSpPr>
          <p:cNvPr id="5" name="TextBox 4">
            <a:extLst>
              <a:ext uri="{FF2B5EF4-FFF2-40B4-BE49-F238E27FC236}">
                <a16:creationId xmlns:a16="http://schemas.microsoft.com/office/drawing/2014/main" id="{795BADB8-EB63-991B-F2F3-0F16D06738E0}"/>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2</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LA MORALIDAD CRISTIANA</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4035505"/>
            <a:ext cx="7467600" cy="2215991"/>
          </a:xfrm>
          <a:prstGeom prst="rect">
            <a:avLst/>
          </a:prstGeom>
        </p:spPr>
        <p:txBody>
          <a:bodyPr wrap="square" lIns="0" tIns="0" rIns="0" bIns="0" rtlCol="0" anchor="ctr">
            <a:spAutoFit/>
          </a:bodyPr>
          <a:lstStyle/>
          <a:p>
            <a:r>
              <a:rPr lang="es-ES_tradnl" sz="3600" noProof="0" dirty="0">
                <a:solidFill>
                  <a:schemeClr val="bg1"/>
                </a:solidFill>
                <a:latin typeface="Corbel" panose="020B0503020204020204" pitchFamily="34" charset="0"/>
              </a:rPr>
              <a:t>Amarás al Señor tu Dios con todo tu corazón, y con toda tu alma, y con todas tus fuerzas, y con toda tu mente; y a tu prójimo como a ti mismo.</a:t>
            </a:r>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IRA EQUIVALE AL ASESINATO</a:t>
            </a:r>
          </a:p>
          <a:p>
            <a:pPr>
              <a:lnSpc>
                <a:spcPts val="3840"/>
              </a:lnSpc>
            </a:pPr>
            <a:r>
              <a:rPr lang="en-US" sz="3200" spc="160" dirty="0">
                <a:solidFill>
                  <a:srgbClr val="FFFFFF"/>
                </a:solidFill>
                <a:latin typeface="Franklin Gothic Medium" panose="020B0603020102020204" pitchFamily="34" charset="0"/>
              </a:rPr>
              <a:t>Mateo 5:21–26</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1158706" y="4229100"/>
            <a:ext cx="8153400" cy="2769989"/>
          </a:xfrm>
          <a:prstGeom prst="rect">
            <a:avLst/>
          </a:prstGeom>
        </p:spPr>
        <p:txBody>
          <a:bodyPr wrap="square" lIns="0" tIns="0" rIns="0" bIns="0" rtlCol="0" anchor="t">
            <a:spAutoFit/>
          </a:bodyPr>
          <a:lstStyle/>
          <a:p>
            <a:pPr marL="571500" indent="-571500">
              <a:buFont typeface="Arial" panose="020B0604020202020204" pitchFamily="34" charset="0"/>
              <a:buChar char="•"/>
            </a:pPr>
            <a:r>
              <a:rPr lang="es-ES_tradnl" sz="3600" noProof="0" dirty="0">
                <a:solidFill>
                  <a:schemeClr val="bg1"/>
                </a:solidFill>
                <a:latin typeface="Corbel" panose="020B0503020204020204" pitchFamily="34" charset="0"/>
              </a:rPr>
              <a:t>¿Por qué cree que Jesús equiparó la ira con el asesinato?</a:t>
            </a:r>
          </a:p>
          <a:p>
            <a:pPr marL="571500" indent="-571500">
              <a:buFont typeface="Arial" panose="020B0604020202020204" pitchFamily="34" charset="0"/>
              <a:buChar char="•"/>
            </a:pPr>
            <a:r>
              <a:rPr lang="es-ES_tradnl" sz="3600" noProof="0" dirty="0">
                <a:solidFill>
                  <a:schemeClr val="bg1"/>
                </a:solidFill>
                <a:latin typeface="Corbel" panose="020B0503020204020204" pitchFamily="34" charset="0"/>
              </a:rPr>
              <a:t>¿Cómo sería en la práctica priorizar la reconciliación y el perdón cuando surgen conflictos?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Mateo 5:27–30</a:t>
            </a:r>
          </a:p>
          <a:p>
            <a:pPr>
              <a:lnSpc>
                <a:spcPts val="4160"/>
              </a:lnSpc>
            </a:pP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LUJURIA EQUIVALE AL ADULTERIO</a:t>
            </a:r>
          </a:p>
        </p:txBody>
      </p:sp>
      <p:sp>
        <p:nvSpPr>
          <p:cNvPr id="2" name="TextBox 6">
            <a:extLst>
              <a:ext uri="{FF2B5EF4-FFF2-40B4-BE49-F238E27FC236}">
                <a16:creationId xmlns:a16="http://schemas.microsoft.com/office/drawing/2014/main" id="{1231BA7C-007B-E83C-7232-DC35CAB36B4A}"/>
              </a:ext>
            </a:extLst>
          </p:cNvPr>
          <p:cNvSpPr txBox="1"/>
          <p:nvPr/>
        </p:nvSpPr>
        <p:spPr>
          <a:xfrm>
            <a:off x="9451299"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IRA EQUIVALE AL ASESINATO</a:t>
            </a:r>
          </a:p>
          <a:p>
            <a:pPr>
              <a:lnSpc>
                <a:spcPts val="3840"/>
              </a:lnSpc>
            </a:pPr>
            <a:r>
              <a:rPr lang="en-US" sz="3200" spc="160" dirty="0">
                <a:solidFill>
                  <a:srgbClr val="FFFFFF"/>
                </a:solidFill>
                <a:latin typeface="Franklin Gothic Medium" panose="020B0603020102020204" pitchFamily="34" charset="0"/>
              </a:rPr>
              <a:t>Mateo 5:21–26</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771900"/>
            <a:ext cx="92964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¿Por qué cree que Jesús usó una hipérbole tan fuerte para advertir contra la lujuria?</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¿Cuáles son algunos consejos para mantenerse informado y disfrutar del entretenimiento y, al mismo tiempo, proteger su corazón y mente contra la tentación?</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Mateo 5:31,32</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ABANDONO Y ADULTERIO</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838200" y="3924300"/>
            <a:ext cx="9220200" cy="369331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000" noProof="0" dirty="0">
                <a:solidFill>
                  <a:schemeClr val="bg1"/>
                </a:solidFill>
                <a:latin typeface="Corbel" panose="020B0503020204020204" pitchFamily="34" charset="0"/>
              </a:rPr>
              <a:t>La mayoría de las iglesias de hoy reconocen razones válidas adicionales para el divorcio —tales como el abuso físico, el abandono y el fraude— basándose en todo el mensaje de las Escrituras. ¿Cómo resumiría la intención detrás de las enseñanzas de la Biblia sobre el divorcio? (El documento detallado de las normas doctrinales de las Asambleas de Dios titulado «El divorcio y el segundo matrimonio»</a:t>
            </a:r>
            <a:r>
              <a:rPr lang="es-ES_tradnl" sz="3000" baseline="30000" noProof="0" dirty="0">
                <a:solidFill>
                  <a:schemeClr val="bg1"/>
                </a:solidFill>
                <a:latin typeface="Corbel" panose="020B0503020204020204" pitchFamily="34" charset="0"/>
              </a:rPr>
              <a:t>1</a:t>
            </a:r>
            <a:r>
              <a:rPr lang="es-ES_tradnl" sz="3000" noProof="0" dirty="0">
                <a:solidFill>
                  <a:schemeClr val="bg1"/>
                </a:solidFill>
                <a:latin typeface="Corbel" panose="020B0503020204020204" pitchFamily="34" charset="0"/>
              </a:rPr>
              <a:t> puede ayudar a guiar su discusión).</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5047</TotalTime>
  <Words>1792</Words>
  <Application>Microsoft Macintosh PowerPoint</Application>
  <PresentationFormat>Custom</PresentationFormat>
  <Paragraphs>103</Paragraphs>
  <Slides>19</Slides>
  <Notes>19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19</vt:i4>
      </vt:variant>
    </vt:vector>
  </HeadingPairs>
  <TitlesOfParts>
    <vt:vector size="30" baseType="lpstr">
      <vt:lpstr>Arial</vt:lpstr>
      <vt:lpstr>Calibri</vt:lpstr>
      <vt:lpstr>CenturyStd</vt:lpstr>
      <vt:lpstr>Corbel</vt:lpstr>
      <vt:lpstr>Franklin Gothic Book</vt:lpstr>
      <vt:lpstr>Franklin Gothic Medium</vt:lpstr>
      <vt:lpstr>Helvetica</vt:lpstr>
      <vt:lpstr>Minion Pro</vt:lpstr>
      <vt:lpstr>ProximaNovaCond</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Arancibia, Janet</cp:lastModifiedBy>
  <cp:revision>4</cp:revision>
  <dcterms:created xsi:type="dcterms:W3CDTF">2023-08-11T18:12:45Z</dcterms:created>
  <dcterms:modified xsi:type="dcterms:W3CDTF">2026-01-28T21:17:03Z</dcterms:modified>
  <dc:identifier>DAEvRMTdTXk</dc:identifier>
</cp:coreProperties>
</file>